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AE180991-DCFC-496A-9E53-621499203878}" type="datetimeFigureOut">
              <a:rPr lang="vi-VN" smtClean="0"/>
              <a:t>07/01/2022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208136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180991-DCFC-496A-9E53-621499203878}" type="datetimeFigureOut">
              <a:rPr lang="vi-VN" smtClean="0"/>
              <a:t>07/01/2022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222417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180991-DCFC-496A-9E53-621499203878}" type="datetimeFigureOut">
              <a:rPr lang="vi-VN" smtClean="0"/>
              <a:t>07/01/2022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234231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AE180991-DCFC-496A-9E53-621499203878}" type="datetimeFigureOut">
              <a:rPr lang="vi-VN" smtClean="0"/>
              <a:t>07/01/2022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102504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180991-DCFC-496A-9E53-621499203878}" type="datetimeFigureOut">
              <a:rPr lang="vi-VN" smtClean="0"/>
              <a:t>07/01/2022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105450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AE180991-DCFC-496A-9E53-621499203878}" type="datetimeFigureOut">
              <a:rPr lang="vi-VN" smtClean="0"/>
              <a:t>07/01/2022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23220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AE180991-DCFC-496A-9E53-621499203878}" type="datetimeFigureOut">
              <a:rPr lang="vi-VN" smtClean="0"/>
              <a:t>07/01/2022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173143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AE180991-DCFC-496A-9E53-621499203878}" type="datetimeFigureOut">
              <a:rPr lang="vi-VN" smtClean="0"/>
              <a:t>07/01/2022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198849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80991-DCFC-496A-9E53-621499203878}" type="datetimeFigureOut">
              <a:rPr lang="vi-VN" smtClean="0"/>
              <a:t>07/01/2022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3539937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180991-DCFC-496A-9E53-621499203878}" type="datetimeFigureOut">
              <a:rPr lang="vi-VN" smtClean="0"/>
              <a:t>07/01/2022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106279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180991-DCFC-496A-9E53-621499203878}" type="datetimeFigureOut">
              <a:rPr lang="vi-VN" smtClean="0"/>
              <a:t>07/01/2022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7602D9D-0CD5-4D15-A444-13A33401948B}" type="slidenum">
              <a:rPr lang="vi-VN" smtClean="0"/>
              <a:t>‹#›</a:t>
            </a:fld>
            <a:endParaRPr lang="vi-VN"/>
          </a:p>
        </p:txBody>
      </p:sp>
    </p:spTree>
    <p:extLst>
      <p:ext uri="{BB962C8B-B14F-4D97-AF65-F5344CB8AC3E}">
        <p14:creationId xmlns:p14="http://schemas.microsoft.com/office/powerpoint/2010/main" val="265266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80991-DCFC-496A-9E53-621499203878}" type="datetimeFigureOut">
              <a:rPr lang="vi-VN" smtClean="0"/>
              <a:t>07/01/2022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02D9D-0CD5-4D15-A444-13A33401948B}" type="slidenum">
              <a:rPr lang="vi-VN" smtClean="0"/>
              <a:t>‹#›</a:t>
            </a:fld>
            <a:endParaRPr lang="vi-VN"/>
          </a:p>
        </p:txBody>
      </p:sp>
    </p:spTree>
    <p:extLst>
      <p:ext uri="{BB962C8B-B14F-4D97-AF65-F5344CB8AC3E}">
        <p14:creationId xmlns:p14="http://schemas.microsoft.com/office/powerpoint/2010/main" val="322845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58"/>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4814094" y="609601"/>
            <a:ext cx="2563812" cy="830997"/>
          </a:xfrm>
          <a:prstGeom prst="rect">
            <a:avLst/>
          </a:prstGeom>
          <a:noFill/>
          <a:ln w="9525">
            <a:noFill/>
            <a:miter lim="800000"/>
            <a:headEnd/>
            <a:tailEnd/>
          </a:ln>
          <a:effectLst/>
        </p:spPr>
        <p:txBody>
          <a:bodyPr>
            <a:spAutoFit/>
          </a:bodyPr>
          <a:lstStyle/>
          <a:p>
            <a:pPr algn="l">
              <a:spcBef>
                <a:spcPct val="50000"/>
              </a:spcBef>
              <a:defRPr/>
            </a:pPr>
            <a:r>
              <a:rPr lang="en-US" sz="4800" b="1" i="1" dirty="0" smtClean="0">
                <a:solidFill>
                  <a:srgbClr val="FF0000"/>
                </a:solidFill>
                <a:effectLst>
                  <a:outerShdw blurRad="38100" dist="38100" dir="2700000" algn="tl">
                    <a:srgbClr val="C0C0C0"/>
                  </a:outerShdw>
                </a:effectLst>
                <a:latin typeface="Arial" charset="0"/>
                <a:cs typeface="Arial" charset="0"/>
              </a:rPr>
              <a:t>Tiết 33:</a:t>
            </a:r>
            <a:endParaRPr lang="en-US" sz="4800" b="1" i="1" dirty="0">
              <a:solidFill>
                <a:srgbClr val="FF0000"/>
              </a:solidFill>
              <a:effectLst>
                <a:outerShdw blurRad="38100" dist="38100" dir="2700000" algn="tl">
                  <a:srgbClr val="C0C0C0"/>
                </a:outerShdw>
              </a:effectLst>
              <a:latin typeface="Arial" charset="0"/>
              <a:cs typeface="Arial" charset="0"/>
            </a:endParaRPr>
          </a:p>
        </p:txBody>
      </p:sp>
      <p:sp>
        <p:nvSpPr>
          <p:cNvPr id="3079" name="Text Box 7"/>
          <p:cNvSpPr txBox="1">
            <a:spLocks noChangeArrowheads="1"/>
          </p:cNvSpPr>
          <p:nvPr/>
        </p:nvSpPr>
        <p:spPr bwMode="auto">
          <a:xfrm>
            <a:off x="523875" y="1440598"/>
            <a:ext cx="11144250" cy="1446550"/>
          </a:xfrm>
          <a:prstGeom prst="rect">
            <a:avLst/>
          </a:prstGeom>
          <a:noFill/>
          <a:ln w="9525">
            <a:noFill/>
            <a:miter lim="800000"/>
            <a:headEnd/>
            <a:tailEnd/>
          </a:ln>
          <a:effectLst/>
        </p:spPr>
        <p:txBody>
          <a:bodyPr wrap="square">
            <a:spAutoFit/>
          </a:bodyPr>
          <a:lstStyle/>
          <a:p>
            <a:pPr algn="ctr">
              <a:spcBef>
                <a:spcPct val="50000"/>
              </a:spcBef>
              <a:defRPr/>
            </a:pPr>
            <a:r>
              <a:rPr lang="en-US" sz="4400" b="1" dirty="0" smtClean="0">
                <a:solidFill>
                  <a:srgbClr val="800000"/>
                </a:solidFill>
                <a:effectLst>
                  <a:outerShdw blurRad="38100" dist="38100" dir="2700000" algn="tl">
                    <a:srgbClr val="C0C0C0"/>
                  </a:outerShdw>
                </a:effectLst>
                <a:latin typeface="Arial" charset="0"/>
                <a:cs typeface="Arial" charset="0"/>
              </a:rPr>
              <a:t>ÔN TẬP CÔNG SUẤT – ĐIỆN NĂNG – CÔNG CỦA DÒNG ĐIỆN</a:t>
            </a:r>
            <a:endParaRPr lang="en-US" sz="4400" b="1" i="1" dirty="0">
              <a:solidFill>
                <a:srgbClr val="800000"/>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67922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656337" y="88364"/>
            <a:ext cx="4400550"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LÝ THUYẾT</a:t>
            </a:r>
            <a:endParaRPr lang="en-US" altLang="vi-VN" sz="4000" b="1" dirty="0">
              <a:solidFill>
                <a:schemeClr val="bg1"/>
              </a:solidFill>
              <a:latin typeface=".VnTimeH" panose="020B7200000000000000" pitchFamily="34" charset="0"/>
            </a:endParaRPr>
          </a:p>
        </p:txBody>
      </p:sp>
      <p:sp>
        <p:nvSpPr>
          <p:cNvPr id="61444" name="Text Box 4" descr="Canvas"/>
          <p:cNvSpPr txBox="1">
            <a:spLocks noChangeArrowheads="1"/>
          </p:cNvSpPr>
          <p:nvPr/>
        </p:nvSpPr>
        <p:spPr bwMode="auto">
          <a:xfrm>
            <a:off x="947057" y="889220"/>
            <a:ext cx="10248567" cy="461665"/>
          </a:xfrm>
          <a:prstGeom prst="rect">
            <a:avLst/>
          </a:prstGeom>
          <a:noFill/>
          <a:ln>
            <a:noFill/>
          </a:ln>
          <a:effectLst/>
          <a:extLst/>
        </p:spPr>
        <p:txBody>
          <a:bodyPr wrap="square">
            <a:spAutoFit/>
          </a:bodyPr>
          <a:lstStyle/>
          <a:p>
            <a:pPr algn="just">
              <a:buFontTx/>
              <a:buNone/>
            </a:pPr>
            <a:r>
              <a:rPr lang="en-US" altLang="vi-VN" sz="2400" b="1" i="1" dirty="0" smtClean="0">
                <a:solidFill>
                  <a:srgbClr val="FF0000"/>
                </a:solidFill>
                <a:latin typeface="Times New Roman" panose="02020603050405020304" pitchFamily="18" charset="0"/>
              </a:rPr>
              <a:t>Câu 1: </a:t>
            </a:r>
            <a:r>
              <a:rPr lang="en-US" altLang="vi-VN" sz="2400" b="1" i="1" dirty="0" smtClean="0">
                <a:latin typeface="Times New Roman" panose="02020603050405020304" pitchFamily="18" charset="0"/>
              </a:rPr>
              <a:t>Các công thức tính công suất điện?</a:t>
            </a:r>
            <a:endParaRPr lang="en-US" altLang="vi-VN" sz="2400" b="1" i="1" dirty="0">
              <a:latin typeface="Times New Roman" panose="02020603050405020304" pitchFamily="18" charset="0"/>
            </a:endParaRPr>
          </a:p>
        </p:txBody>
      </p:sp>
      <p:sp>
        <p:nvSpPr>
          <p:cNvPr id="18" name="Text Box 4" descr="Canvas"/>
          <p:cNvSpPr txBox="1">
            <a:spLocks noChangeArrowheads="1"/>
          </p:cNvSpPr>
          <p:nvPr/>
        </p:nvSpPr>
        <p:spPr bwMode="auto">
          <a:xfrm>
            <a:off x="852927" y="2196308"/>
            <a:ext cx="10858501" cy="461665"/>
          </a:xfrm>
          <a:prstGeom prst="rect">
            <a:avLst/>
          </a:prstGeom>
          <a:noFill/>
          <a:ln>
            <a:noFill/>
          </a:ln>
          <a:effectLst/>
          <a:extLst/>
        </p:spPr>
        <p:txBody>
          <a:bodyPr wrap="square">
            <a:spAutoFit/>
          </a:bodyPr>
          <a:lstStyle/>
          <a:p>
            <a:pPr algn="just">
              <a:buFontTx/>
              <a:buNone/>
            </a:pPr>
            <a:r>
              <a:rPr lang="en-US" altLang="vi-VN" sz="2400" b="1" i="1" dirty="0" smtClean="0">
                <a:solidFill>
                  <a:srgbClr val="FF0000"/>
                </a:solidFill>
                <a:latin typeface="Times New Roman" panose="02020603050405020304" pitchFamily="18" charset="0"/>
              </a:rPr>
              <a:t>Câu 2: </a:t>
            </a:r>
            <a:r>
              <a:rPr lang="en-US" altLang="vi-VN" sz="2400" b="1" i="1" dirty="0" smtClean="0">
                <a:latin typeface="Times New Roman" panose="02020603050405020304" pitchFamily="18" charset="0"/>
              </a:rPr>
              <a:t>Các công thức tính công </a:t>
            </a:r>
            <a:r>
              <a:rPr lang="en-US" altLang="vi-VN" sz="2400" b="1" i="1" dirty="0">
                <a:latin typeface="Times New Roman" panose="02020603050405020304" pitchFamily="18" charset="0"/>
              </a:rPr>
              <a:t>(điện năng</a:t>
            </a:r>
            <a:r>
              <a:rPr lang="en-US" altLang="vi-VN" sz="2400" b="1" i="1" dirty="0" smtClean="0">
                <a:latin typeface="Times New Roman" panose="02020603050405020304" pitchFamily="18" charset="0"/>
              </a:rPr>
              <a:t>) của dòng điện?</a:t>
            </a:r>
            <a:endParaRPr lang="en-US" altLang="vi-VN" sz="2400" b="1" i="1"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tangle 6"/>
              <p:cNvSpPr>
                <a:spLocks noChangeArrowheads="1"/>
              </p:cNvSpPr>
              <p:nvPr/>
            </p:nvSpPr>
            <p:spPr bwMode="auto">
              <a:xfrm>
                <a:off x="1966911" y="1252667"/>
                <a:ext cx="3394263" cy="136742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9pPr>
              </a:lstStyle>
              <a:p>
                <a:pPr lvl="0"/>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P = U.I = I</a:t>
                </a:r>
                <a:r>
                  <a:rPr kumimoji="0" lang="vi-VN" altLang="vi-VN" sz="3200" b="1" i="1" u="none" strike="noStrike" cap="none" normalizeH="0" baseline="30000" dirty="0" smtClean="0">
                    <a:ln>
                      <a:noFill/>
                    </a:ln>
                    <a:solidFill>
                      <a:srgbClr val="0000FF"/>
                    </a:solidFill>
                    <a:effectLst/>
                    <a:latin typeface="+mj-lt"/>
                    <a:ea typeface="Times New Roman" panose="02020603050405020304" pitchFamily="18" charset="0"/>
                    <a:cs typeface="Times New Roman" panose="02020603050405020304" pitchFamily="18" charset="0"/>
                  </a:rPr>
                  <a:t>2</a:t>
                </a: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.R</a:t>
                </a:r>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 </a:t>
                </a:r>
                <a14:m>
                  <m:oMath xmlns:m="http://schemas.openxmlformats.org/officeDocument/2006/math">
                    <m:f>
                      <m:fPr>
                        <m:ctrlP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ctrlPr>
                      </m:fPr>
                      <m:num>
                        <m:sSup>
                          <m:sSupPr>
                            <m:ctrlP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ctrlPr>
                          </m:sSupPr>
                          <m:e>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𝑼</m:t>
                            </m:r>
                          </m:e>
                          <m:sup>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𝟐</m:t>
                            </m:r>
                          </m:sup>
                        </m:sSup>
                      </m:num>
                      <m:den>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𝑹</m:t>
                        </m:r>
                      </m:den>
                    </m:f>
                  </m:oMath>
                </a14:m>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a:t>
                </a:r>
                <a:endParaRPr kumimoji="0" lang="vi-VN" altLang="vi-VN" sz="3200" b="1" i="1" u="none" strike="noStrike" cap="none" normalizeH="0" baseline="0" dirty="0" smtClean="0">
                  <a:ln>
                    <a:noFill/>
                  </a:ln>
                  <a:solidFill>
                    <a:srgbClr val="0000FF"/>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 pos="342900" algn="l"/>
                    <a:tab pos="457200" algn="l"/>
                    <a:tab pos="2057400" algn="l"/>
                    <a:tab pos="3657600" algn="ctr"/>
                    <a:tab pos="3771900" algn="l"/>
                    <a:tab pos="5600700" algn="l"/>
                  </a:tabLst>
                </a:pPr>
                <a:r>
                  <a:rPr kumimoji="0" lang="vi-VN" altLang="vi-VN" sz="3200" b="1" i="1" u="none" strike="noStrike" cap="none" normalizeH="0" baseline="0" dirty="0" smtClean="0">
                    <a:ln>
                      <a:noFill/>
                    </a:ln>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altLang="vi-VN" sz="3200" b="1" i="1" u="none" strike="noStrike" cap="none" normalizeH="0" baseline="0" dirty="0" smtClean="0">
                  <a:ln>
                    <a:noFill/>
                  </a:ln>
                  <a:solidFill>
                    <a:srgbClr val="0000FF"/>
                  </a:solidFill>
                  <a:effectLst/>
                </a:endParaRPr>
              </a:p>
            </p:txBody>
          </p:sp>
        </mc:Choice>
        <mc:Fallback xmlns="">
          <p:sp>
            <p:nvSpPr>
              <p:cNvPr id="7" name="Rectangle 6"/>
              <p:cNvSpPr>
                <a:spLocks noRot="1" noChangeAspect="1" noMove="1" noResize="1" noEditPoints="1" noAdjustHandles="1" noChangeArrowheads="1" noChangeShapeType="1" noTextEdit="1"/>
              </p:cNvSpPr>
              <p:nvPr/>
            </p:nvSpPr>
            <p:spPr bwMode="auto">
              <a:xfrm>
                <a:off x="1966911" y="1252667"/>
                <a:ext cx="3394263" cy="1367426"/>
              </a:xfrm>
              <a:prstGeom prst="rect">
                <a:avLst/>
              </a:prstGeom>
              <a:blipFill>
                <a:blip r:embed="rId2"/>
                <a:stretch>
                  <a:fillRect l="-467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9" name="Rectangle 18"/>
              <p:cNvSpPr>
                <a:spLocks noChangeArrowheads="1"/>
              </p:cNvSpPr>
              <p:nvPr/>
            </p:nvSpPr>
            <p:spPr bwMode="auto">
              <a:xfrm>
                <a:off x="1925170" y="2654114"/>
                <a:ext cx="4917949" cy="1367426"/>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9pPr>
              </a:lstStyle>
              <a:p>
                <a:pPr lvl="0"/>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A = </a:t>
                </a: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P</a:t>
                </a:r>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.t</a:t>
                </a: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 U.I</a:t>
                </a:r>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.t</a:t>
                </a: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 I</a:t>
                </a:r>
                <a:r>
                  <a:rPr kumimoji="0" lang="vi-VN" altLang="vi-VN" sz="3200" b="1" i="1" u="none" strike="noStrike" cap="none" normalizeH="0" baseline="30000" dirty="0" smtClean="0">
                    <a:ln>
                      <a:noFill/>
                    </a:ln>
                    <a:solidFill>
                      <a:srgbClr val="0000FF"/>
                    </a:solidFill>
                    <a:effectLst/>
                    <a:latin typeface="+mj-lt"/>
                    <a:ea typeface="Times New Roman" panose="02020603050405020304" pitchFamily="18" charset="0"/>
                    <a:cs typeface="Times New Roman" panose="02020603050405020304" pitchFamily="18" charset="0"/>
                  </a:rPr>
                  <a:t>2</a:t>
                </a: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.R</a:t>
                </a:r>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.t = </a:t>
                </a:r>
                <a14:m>
                  <m:oMath xmlns:m="http://schemas.openxmlformats.org/officeDocument/2006/math">
                    <m:f>
                      <m:fPr>
                        <m:ctrlP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ctrlPr>
                      </m:fPr>
                      <m:num>
                        <m:sSup>
                          <m:sSupPr>
                            <m:ctrlP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ctrlPr>
                          </m:sSupPr>
                          <m:e>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𝑼</m:t>
                            </m:r>
                          </m:e>
                          <m:sup>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𝟐</m:t>
                            </m:r>
                          </m:sup>
                        </m:sSup>
                      </m:num>
                      <m:den>
                        <m:r>
                          <a:rPr kumimoji="0" lang="en-US" altLang="vi-VN" sz="3200" b="1" i="1" u="none" strike="noStrike" cap="none" normalizeH="0" baseline="0" smtClean="0">
                            <a:ln>
                              <a:noFill/>
                            </a:ln>
                            <a:solidFill>
                              <a:srgbClr val="0000FF"/>
                            </a:solidFill>
                            <a:effectLst/>
                            <a:latin typeface="Cambria Math" panose="02040503050406030204" pitchFamily="18" charset="0"/>
                            <a:cs typeface="Times New Roman" panose="02020603050405020304" pitchFamily="18" charset="0"/>
                          </a:rPr>
                          <m:t>𝑹</m:t>
                        </m:r>
                      </m:den>
                    </m:f>
                  </m:oMath>
                </a14:m>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a:t>
                </a:r>
                <a:r>
                  <a:rPr kumimoji="0" lang="en-US"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.t</a:t>
                </a:r>
                <a:endParaRPr kumimoji="0" lang="vi-VN" altLang="vi-VN" sz="3200" b="1" i="1" u="none" strike="noStrike" cap="none" normalizeH="0" baseline="0" dirty="0" smtClean="0">
                  <a:ln>
                    <a:noFill/>
                  </a:ln>
                  <a:solidFill>
                    <a:srgbClr val="0000FF"/>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 pos="342900" algn="l"/>
                    <a:tab pos="457200" algn="l"/>
                    <a:tab pos="2057400" algn="l"/>
                    <a:tab pos="3657600" algn="ctr"/>
                    <a:tab pos="3771900" algn="l"/>
                    <a:tab pos="5600700" algn="l"/>
                  </a:tabLst>
                </a:pPr>
                <a:r>
                  <a:rPr kumimoji="0" lang="vi-VN" altLang="vi-VN" sz="32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a:t>
                </a:r>
                <a:endParaRPr kumimoji="0" lang="vi-VN" altLang="vi-VN" sz="3200" b="1" i="1" u="none" strike="noStrike" cap="none" normalizeH="0" baseline="0" dirty="0" smtClean="0">
                  <a:ln>
                    <a:noFill/>
                  </a:ln>
                  <a:solidFill>
                    <a:srgbClr val="0000FF"/>
                  </a:solidFill>
                  <a:effectLst/>
                  <a:latin typeface="+mj-lt"/>
                </a:endParaRPr>
              </a:p>
            </p:txBody>
          </p:sp>
        </mc:Choice>
        <mc:Fallback xmlns="">
          <p:sp>
            <p:nvSpPr>
              <p:cNvPr id="19" name="Rectangle 18"/>
              <p:cNvSpPr>
                <a:spLocks noRot="1" noChangeAspect="1" noMove="1" noResize="1" noEditPoints="1" noAdjustHandles="1" noChangeArrowheads="1" noChangeShapeType="1" noTextEdit="1"/>
              </p:cNvSpPr>
              <p:nvPr/>
            </p:nvSpPr>
            <p:spPr bwMode="auto">
              <a:xfrm>
                <a:off x="1925170" y="2654114"/>
                <a:ext cx="4917949" cy="1367426"/>
              </a:xfrm>
              <a:prstGeom prst="rect">
                <a:avLst/>
              </a:prstGeom>
              <a:blipFill>
                <a:blip r:embed="rId3"/>
                <a:stretch>
                  <a:fillRect l="-3222" r="-235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
        <p:nvSpPr>
          <p:cNvPr id="20" name="Text Box 4" descr="Canvas"/>
          <p:cNvSpPr txBox="1">
            <a:spLocks noChangeArrowheads="1"/>
          </p:cNvSpPr>
          <p:nvPr/>
        </p:nvSpPr>
        <p:spPr bwMode="auto">
          <a:xfrm>
            <a:off x="852927" y="3539904"/>
            <a:ext cx="10858501" cy="461665"/>
          </a:xfrm>
          <a:prstGeom prst="rect">
            <a:avLst/>
          </a:prstGeom>
          <a:noFill/>
          <a:ln>
            <a:noFill/>
          </a:ln>
          <a:effectLst/>
          <a:extLst/>
        </p:spPr>
        <p:txBody>
          <a:bodyPr wrap="square">
            <a:spAutoFit/>
          </a:bodyPr>
          <a:lstStyle/>
          <a:p>
            <a:pPr algn="just">
              <a:buFontTx/>
              <a:buNone/>
            </a:pPr>
            <a:r>
              <a:rPr lang="en-US" altLang="vi-VN" sz="2400" b="1" i="1" dirty="0" smtClean="0">
                <a:solidFill>
                  <a:srgbClr val="FF0000"/>
                </a:solidFill>
                <a:latin typeface="Times New Roman" panose="02020603050405020304" pitchFamily="18" charset="0"/>
              </a:rPr>
              <a:t>Câu 3: </a:t>
            </a:r>
            <a:r>
              <a:rPr lang="en-US" altLang="vi-VN" sz="2400" b="1" i="1" dirty="0" smtClean="0">
                <a:latin typeface="Times New Roman" panose="02020603050405020304" pitchFamily="18" charset="0"/>
              </a:rPr>
              <a:t>Công thức tính hiệu suất?</a:t>
            </a:r>
            <a:endParaRPr lang="en-US" altLang="vi-VN" sz="2400" b="1" i="1"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Rectangle 1"/>
              <p:cNvSpPr/>
              <p:nvPr/>
            </p:nvSpPr>
            <p:spPr>
              <a:xfrm>
                <a:off x="1925170" y="4017679"/>
                <a:ext cx="2732030" cy="912814"/>
              </a:xfrm>
              <a:prstGeom prst="rect">
                <a:avLst/>
              </a:prstGeom>
            </p:spPr>
            <p:txBody>
              <a:bodyPr wrap="none">
                <a:spAutoFit/>
              </a:bodyPr>
              <a:lstStyle/>
              <a:p>
                <a:r>
                  <a:rPr lang="en-US" altLang="vi-VN" sz="32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H = </a:t>
                </a:r>
                <a14:m>
                  <m:oMath xmlns:m="http://schemas.openxmlformats.org/officeDocument/2006/math">
                    <m:f>
                      <m:fPr>
                        <m:ctrlPr>
                          <a:rPr lang="en-US" altLang="vi-VN" sz="3200" b="1" i="1">
                            <a:solidFill>
                              <a:srgbClr val="0000FF"/>
                            </a:solidFill>
                            <a:latin typeface="Cambria Math" panose="02040503050406030204" pitchFamily="18" charset="0"/>
                            <a:cs typeface="Times New Roman" panose="02020603050405020304" pitchFamily="18" charset="0"/>
                          </a:rPr>
                        </m:ctrlPr>
                      </m:fPr>
                      <m:num>
                        <m:sSub>
                          <m:sSubPr>
                            <m:ctrlPr>
                              <a:rPr lang="en-US" altLang="vi-VN" sz="3200" b="1" i="1" smtClean="0">
                                <a:solidFill>
                                  <a:srgbClr val="0000FF"/>
                                </a:solidFill>
                                <a:latin typeface="Cambria Math" panose="02040503050406030204" pitchFamily="18" charset="0"/>
                                <a:cs typeface="Times New Roman" panose="02020603050405020304" pitchFamily="18" charset="0"/>
                              </a:rPr>
                            </m:ctrlPr>
                          </m:sSubPr>
                          <m:e>
                            <m:r>
                              <a:rPr lang="en-US" altLang="vi-VN" sz="3200" b="1" i="1" smtClean="0">
                                <a:solidFill>
                                  <a:srgbClr val="0000FF"/>
                                </a:solidFill>
                                <a:latin typeface="Cambria Math" panose="02040503050406030204" pitchFamily="18" charset="0"/>
                                <a:cs typeface="Times New Roman" panose="02020603050405020304" pitchFamily="18" charset="0"/>
                              </a:rPr>
                              <m:t>𝑨</m:t>
                            </m:r>
                          </m:e>
                          <m:sub>
                            <m:r>
                              <a:rPr lang="en-US" altLang="vi-VN" sz="3200" b="1" i="1" smtClean="0">
                                <a:solidFill>
                                  <a:srgbClr val="0000FF"/>
                                </a:solidFill>
                                <a:latin typeface="Cambria Math" panose="02040503050406030204" pitchFamily="18" charset="0"/>
                                <a:cs typeface="Times New Roman" panose="02020603050405020304" pitchFamily="18" charset="0"/>
                              </a:rPr>
                              <m:t>𝒄𝒊</m:t>
                            </m:r>
                          </m:sub>
                        </m:sSub>
                      </m:num>
                      <m:den>
                        <m:sSub>
                          <m:sSubPr>
                            <m:ctrlPr>
                              <a:rPr lang="en-US" altLang="vi-VN" sz="3200" b="1" i="1" smtClean="0">
                                <a:solidFill>
                                  <a:srgbClr val="0000FF"/>
                                </a:solidFill>
                                <a:latin typeface="Cambria Math" panose="02040503050406030204" pitchFamily="18" charset="0"/>
                                <a:cs typeface="Times New Roman" panose="02020603050405020304" pitchFamily="18" charset="0"/>
                              </a:rPr>
                            </m:ctrlPr>
                          </m:sSubPr>
                          <m:e>
                            <m:r>
                              <a:rPr lang="en-US" altLang="vi-VN" sz="3200" b="1" i="1" smtClean="0">
                                <a:solidFill>
                                  <a:srgbClr val="0000FF"/>
                                </a:solidFill>
                                <a:latin typeface="Cambria Math" panose="02040503050406030204" pitchFamily="18" charset="0"/>
                                <a:cs typeface="Times New Roman" panose="02020603050405020304" pitchFamily="18" charset="0"/>
                              </a:rPr>
                              <m:t>𝑨</m:t>
                            </m:r>
                          </m:e>
                          <m:sub>
                            <m:r>
                              <a:rPr lang="en-US" altLang="vi-VN" sz="3200" b="1" i="1" smtClean="0">
                                <a:solidFill>
                                  <a:srgbClr val="0000FF"/>
                                </a:solidFill>
                                <a:latin typeface="Cambria Math" panose="02040503050406030204" pitchFamily="18" charset="0"/>
                                <a:cs typeface="Times New Roman" panose="02020603050405020304" pitchFamily="18" charset="0"/>
                              </a:rPr>
                              <m:t>𝒕𝒑</m:t>
                            </m:r>
                          </m:sub>
                        </m:sSub>
                      </m:den>
                    </m:f>
                    <m:r>
                      <a:rPr lang="en-US" altLang="vi-VN" sz="3200" b="1" i="1" smtClean="0">
                        <a:solidFill>
                          <a:srgbClr val="0000FF"/>
                        </a:solidFill>
                        <a:latin typeface="Cambria Math" panose="02040503050406030204" pitchFamily="18" charset="0"/>
                        <a:cs typeface="Times New Roman" panose="02020603050405020304" pitchFamily="18" charset="0"/>
                      </a:rPr>
                      <m:t>.</m:t>
                    </m:r>
                    <m:r>
                      <a:rPr lang="en-US" altLang="vi-VN" sz="3200" b="1" i="1" smtClean="0">
                        <a:solidFill>
                          <a:srgbClr val="0000FF"/>
                        </a:solidFill>
                        <a:latin typeface="Cambria Math" panose="02040503050406030204" pitchFamily="18" charset="0"/>
                        <a:cs typeface="Times New Roman" panose="02020603050405020304" pitchFamily="18" charset="0"/>
                      </a:rPr>
                      <m:t>𝟏𝟎𝟎</m:t>
                    </m:r>
                    <m:r>
                      <a:rPr lang="en-US" altLang="vi-VN" sz="3200" b="1" i="1" smtClean="0">
                        <a:solidFill>
                          <a:srgbClr val="0000FF"/>
                        </a:solidFill>
                        <a:latin typeface="Cambria Math" panose="02040503050406030204" pitchFamily="18" charset="0"/>
                        <a:cs typeface="Times New Roman" panose="02020603050405020304" pitchFamily="18" charset="0"/>
                      </a:rPr>
                      <m:t>%</m:t>
                    </m:r>
                  </m:oMath>
                </a14:m>
                <a:endParaRPr lang="vi-VN" sz="3200" dirty="0">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925170" y="4017679"/>
                <a:ext cx="2732030" cy="912814"/>
              </a:xfrm>
              <a:prstGeom prst="rect">
                <a:avLst/>
              </a:prstGeom>
              <a:blipFill>
                <a:blip r:embed="rId4"/>
                <a:stretch>
                  <a:fillRect l="-5804"/>
                </a:stretch>
              </a:blipFill>
            </p:spPr>
            <p:txBody>
              <a:bodyPr/>
              <a:lstStyle/>
              <a:p>
                <a:r>
                  <a:rPr lang="vi-VN">
                    <a:noFill/>
                  </a:rPr>
                  <a:t> </a:t>
                </a:r>
              </a:p>
            </p:txBody>
          </p:sp>
        </mc:Fallback>
      </mc:AlternateContent>
    </p:spTree>
    <p:extLst>
      <p:ext uri="{BB962C8B-B14F-4D97-AF65-F5344CB8AC3E}">
        <p14:creationId xmlns:p14="http://schemas.microsoft.com/office/powerpoint/2010/main" val="1919609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329764" y="23744"/>
            <a:ext cx="5895877"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BÀI TẬP VẬN DỤNG</a:t>
            </a:r>
            <a:endParaRPr lang="en-US" altLang="vi-VN" sz="4000" b="1" dirty="0">
              <a:solidFill>
                <a:schemeClr val="bg1"/>
              </a:solidFill>
              <a:latin typeface=".VnTimeH" panose="020B7200000000000000" pitchFamily="34" charset="0"/>
            </a:endParaRPr>
          </a:p>
        </p:txBody>
      </p:sp>
      <p:sp>
        <p:nvSpPr>
          <p:cNvPr id="5" name="Rectangle 4"/>
          <p:cNvSpPr/>
          <p:nvPr/>
        </p:nvSpPr>
        <p:spPr>
          <a:xfrm>
            <a:off x="252920" y="738939"/>
            <a:ext cx="11634280" cy="1569660"/>
          </a:xfrm>
          <a:prstGeom prst="rect">
            <a:avLst/>
          </a:prstGeom>
          <a:ln w="38100">
            <a:solidFill>
              <a:srgbClr val="FF0000"/>
            </a:solidFill>
          </a:ln>
        </p:spPr>
        <p:txBody>
          <a:bodyPr wrap="square">
            <a:spAutoFit/>
          </a:bodyPr>
          <a:lstStyle/>
          <a:p>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Bài 1</a:t>
            </a:r>
            <a:r>
              <a:rPr lang="en-US" sz="2400" b="1"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Trên </a:t>
            </a:r>
            <a:r>
              <a:rPr lang="vi-VN" sz="2400" b="1" dirty="0">
                <a:latin typeface="Times New Roman" panose="02020603050405020304" pitchFamily="18" charset="0"/>
                <a:cs typeface="Times New Roman" panose="02020603050405020304" pitchFamily="18" charset="0"/>
              </a:rPr>
              <a:t>một bóng đèn có ghi: 6V – 3W.</a:t>
            </a:r>
          </a:p>
          <a:p>
            <a:r>
              <a:rPr lang="vi-VN" sz="2400" b="1" dirty="0">
                <a:latin typeface="Times New Roman" panose="02020603050405020304" pitchFamily="18" charset="0"/>
                <a:cs typeface="Times New Roman" panose="02020603050405020304" pitchFamily="18" charset="0"/>
              </a:rPr>
              <a:t>a. Cho biết ý nghĩa các con số này?</a:t>
            </a:r>
          </a:p>
          <a:p>
            <a:r>
              <a:rPr lang="vi-VN" sz="2400" b="1" dirty="0">
                <a:latin typeface="Times New Roman" panose="02020603050405020304" pitchFamily="18" charset="0"/>
                <a:cs typeface="Times New Roman" panose="02020603050405020304" pitchFamily="18" charset="0"/>
              </a:rPr>
              <a:t>b. Tính cường độ dòng điện định mức chạy qua </a:t>
            </a:r>
            <a:r>
              <a:rPr lang="vi-VN" sz="2400" b="1" dirty="0" smtClean="0">
                <a:latin typeface="Times New Roman" panose="02020603050405020304" pitchFamily="18" charset="0"/>
                <a:cs typeface="Times New Roman" panose="02020603050405020304" pitchFamily="18" charset="0"/>
              </a:rPr>
              <a:t>đèn</a:t>
            </a:r>
            <a:r>
              <a:rPr lang="en-US" sz="2400" b="1" dirty="0" smtClean="0">
                <a:latin typeface="Times New Roman" panose="02020603050405020304" pitchFamily="18" charset="0"/>
                <a:cs typeface="Times New Roman" panose="02020603050405020304" pitchFamily="18" charset="0"/>
              </a:rPr>
              <a:t>?</a:t>
            </a:r>
            <a:endParaRPr lang="vi-VN" sz="2400" b="1" dirty="0">
              <a:latin typeface="Times New Roman" panose="02020603050405020304" pitchFamily="18" charset="0"/>
              <a:cs typeface="Times New Roman" panose="02020603050405020304" pitchFamily="18" charset="0"/>
            </a:endParaRPr>
          </a:p>
          <a:p>
            <a:r>
              <a:rPr lang="vi-VN" sz="2400" b="1" dirty="0">
                <a:latin typeface="Times New Roman" panose="02020603050405020304" pitchFamily="18" charset="0"/>
                <a:cs typeface="Times New Roman" panose="02020603050405020304" pitchFamily="18" charset="0"/>
              </a:rPr>
              <a:t>c. Tính điện trở đèn khi nó sáng bình </a:t>
            </a:r>
            <a:r>
              <a:rPr lang="vi-VN" sz="2400" b="1" dirty="0" smtClean="0">
                <a:latin typeface="Times New Roman" panose="02020603050405020304" pitchFamily="18" charset="0"/>
                <a:cs typeface="Times New Roman" panose="02020603050405020304" pitchFamily="18" charset="0"/>
              </a:rPr>
              <a:t>thường</a:t>
            </a:r>
            <a:r>
              <a:rPr lang="en-US" sz="2400" b="1" dirty="0" smtClean="0">
                <a:latin typeface="Times New Roman" panose="02020603050405020304" pitchFamily="18" charset="0"/>
                <a:cs typeface="Times New Roman" panose="02020603050405020304" pitchFamily="18" charset="0"/>
              </a:rPr>
              <a:t>?</a:t>
            </a:r>
            <a:endParaRPr lang="vi-VN" sz="2400" b="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3233246" y="2308599"/>
            <a:ext cx="0" cy="4918732"/>
          </a:xfrm>
          <a:prstGeom prst="line">
            <a:avLst/>
          </a:prstGeom>
          <a:ln w="38100"/>
        </p:spPr>
        <p:style>
          <a:lnRef idx="1">
            <a:schemeClr val="dk1"/>
          </a:lnRef>
          <a:fillRef idx="0">
            <a:schemeClr val="dk1"/>
          </a:fillRef>
          <a:effectRef idx="0">
            <a:schemeClr val="dk1"/>
          </a:effectRef>
          <a:fontRef idx="minor">
            <a:schemeClr val="tx1"/>
          </a:fontRef>
        </p:style>
      </p:cxnSp>
      <p:sp>
        <p:nvSpPr>
          <p:cNvPr id="2" name="Rectangle 1"/>
          <p:cNvSpPr/>
          <p:nvPr/>
        </p:nvSpPr>
        <p:spPr>
          <a:xfrm>
            <a:off x="281764" y="2459641"/>
            <a:ext cx="6096000" cy="1938992"/>
          </a:xfrm>
          <a:prstGeom prst="rect">
            <a:avLst/>
          </a:prstGeom>
        </p:spPr>
        <p:txBody>
          <a:bodyPr>
            <a:spAutoFit/>
          </a:bodyPr>
          <a:lstStyle/>
          <a:p>
            <a:pPr>
              <a:spcAft>
                <a:spcPts val="0"/>
              </a:spcAft>
              <a:tabLst>
                <a:tab pos="285750" algn="l"/>
                <a:tab pos="2743200" algn="ctr"/>
                <a:tab pos="5486400" algn="r"/>
              </a:tabLst>
            </a:pPr>
            <a:r>
              <a:rPr lang="vi-VN" sz="2400" b="1" i="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Tóm tắt:</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 6V – 3W</a:t>
            </a:r>
          </a:p>
          <a:p>
            <a:pPr>
              <a:spcAft>
                <a:spcPts val="0"/>
              </a:spcAft>
              <a:tabLst>
                <a:tab pos="17145"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ý nghĩa các con số?</a:t>
            </a: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a:solidFill>
                <a:srgbClr val="0000FF"/>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Rectangle 2"/>
              <p:cNvSpPr/>
              <p:nvPr/>
            </p:nvSpPr>
            <p:spPr>
              <a:xfrm>
                <a:off x="3424517" y="2459641"/>
                <a:ext cx="7992036" cy="3441776"/>
              </a:xfrm>
              <a:prstGeom prst="rect">
                <a:avLst/>
              </a:prstGeom>
            </p:spPr>
            <p:txBody>
              <a:bodyPr wrap="square">
                <a:spAutoFit/>
              </a:bodyPr>
              <a:lstStyle/>
              <a:p>
                <a:pPr>
                  <a:spcAft>
                    <a:spcPts val="0"/>
                  </a:spcAft>
                  <a:tabLst>
                    <a:tab pos="285750" algn="l"/>
                    <a:tab pos="2743200" algn="ctr"/>
                    <a:tab pos="5486400" algn="r"/>
                  </a:tabLst>
                </a:pPr>
                <a:r>
                  <a:rPr lang="vi-VN" sz="2400" b="1" i="1" u="sng" dirty="0" smtClean="0">
                    <a:solidFill>
                      <a:srgbClr val="0000FF"/>
                    </a:solidFill>
                    <a:latin typeface="+mj-lt"/>
                    <a:ea typeface="Times New Roman" panose="02020603050405020304" pitchFamily="18" charset="0"/>
                    <a:cs typeface="Times New Roman" panose="02020603050405020304" pitchFamily="18" charset="0"/>
                  </a:rPr>
                  <a:t>Giải: </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a. 6V: hiệu điện thế định mức của bóng </a:t>
                </a:r>
                <a:r>
                  <a:rPr lang="vi-VN" sz="2400" b="1" i="1" dirty="0" smtClean="0">
                    <a:solidFill>
                      <a:srgbClr val="0000FF"/>
                    </a:solidFill>
                    <a:latin typeface="+mj-lt"/>
                    <a:ea typeface="Times New Roman" panose="02020603050405020304" pitchFamily="18" charset="0"/>
                    <a:cs typeface="Times New Roman" panose="02020603050405020304" pitchFamily="18" charset="0"/>
                  </a:rPr>
                  <a:t>đèn</a:t>
                </a:r>
                <a:r>
                  <a:rPr lang="en-US" sz="2400" b="1" i="1" dirty="0" smtClean="0">
                    <a:solidFill>
                      <a:srgbClr val="0000FF"/>
                    </a:solidFill>
                    <a:latin typeface="+mj-lt"/>
                    <a:ea typeface="Times New Roman" panose="02020603050405020304" pitchFamily="18" charset="0"/>
                    <a:cs typeface="Times New Roman" panose="02020603050405020304" pitchFamily="18" charset="0"/>
                  </a:rPr>
                  <a:t>.</a:t>
                </a:r>
                <a:r>
                  <a:rPr lang="vi-VN" sz="2400" b="1" i="1" dirty="0" smtClean="0">
                    <a:solidFill>
                      <a:srgbClr val="0000FF"/>
                    </a:solidFill>
                    <a:latin typeface="+mj-lt"/>
                    <a:ea typeface="Times New Roman" panose="02020603050405020304" pitchFamily="18" charset="0"/>
                    <a:cs typeface="Times New Roman" panose="02020603050405020304" pitchFamily="18" charset="0"/>
                  </a:rPr>
                  <a:t> </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    3W: công suất định mức của bóng </a:t>
                </a:r>
                <a:r>
                  <a:rPr lang="vi-VN" sz="2400" b="1" i="1" dirty="0" smtClean="0">
                    <a:solidFill>
                      <a:srgbClr val="0000FF"/>
                    </a:solidFill>
                    <a:latin typeface="+mj-lt"/>
                    <a:ea typeface="Times New Roman" panose="02020603050405020304" pitchFamily="18" charset="0"/>
                    <a:cs typeface="Times New Roman" panose="02020603050405020304" pitchFamily="18" charset="0"/>
                  </a:rPr>
                  <a:t>đèn</a:t>
                </a:r>
                <a:r>
                  <a:rPr lang="en-US" sz="2400" b="1" i="1" dirty="0" smtClean="0">
                    <a:solidFill>
                      <a:srgbClr val="0000FF"/>
                    </a:solidFill>
                    <a:latin typeface="+mj-lt"/>
                    <a:ea typeface="Times New Roman" panose="02020603050405020304" pitchFamily="18" charset="0"/>
                    <a:cs typeface="Times New Roman" panose="02020603050405020304" pitchFamily="18" charset="0"/>
                  </a:rPr>
                  <a:t>.</a:t>
                </a:r>
              </a:p>
              <a:p>
                <a:pPr>
                  <a:spcAft>
                    <a:spcPts val="0"/>
                  </a:spcAft>
                  <a:tabLst>
                    <a:tab pos="2743200" algn="ctr"/>
                    <a:tab pos="5486400" algn="r"/>
                  </a:tabLst>
                </a:pPr>
                <a:r>
                  <a:rPr lang="vi-VN" sz="2400" b="1" i="1" dirty="0" smtClean="0">
                    <a:solidFill>
                      <a:srgbClr val="0000FF"/>
                    </a:solidFill>
                    <a:latin typeface="+mj-lt"/>
                    <a:ea typeface="Times New Roman" panose="02020603050405020304" pitchFamily="18" charset="0"/>
                  </a:rPr>
                  <a:t>b</a:t>
                </a:r>
                <a:r>
                  <a:rPr lang="vi-VN" sz="2400" b="1" i="1" dirty="0">
                    <a:solidFill>
                      <a:srgbClr val="0000FF"/>
                    </a:solidFill>
                    <a:latin typeface="+mj-lt"/>
                    <a:ea typeface="Times New Roman" panose="02020603050405020304" pitchFamily="18" charset="0"/>
                  </a:rPr>
                  <a:t>. Cường độ dòng điện định mức chạy qua đèn: </a:t>
                </a:r>
                <a:endParaRPr lang="vi-VN" sz="2400" b="1" i="1" dirty="0" smtClean="0">
                  <a:solidFill>
                    <a:srgbClr val="0000FF"/>
                  </a:solidFill>
                  <a:effectLst/>
                  <a:latin typeface="+mj-lt"/>
                  <a:ea typeface="Times New Roman" panose="02020603050405020304" pitchFamily="18" charset="0"/>
                </a:endParaRPr>
              </a:p>
              <a:p>
                <a:pPr marL="718820">
                  <a:spcAft>
                    <a:spcPts val="0"/>
                  </a:spcAft>
                  <a:tabLst>
                    <a:tab pos="2743200" algn="ctr"/>
                    <a:tab pos="5486400" algn="r"/>
                  </a:tabLst>
                </a:pPr>
                <a:r>
                  <a:rPr lang="vi-VN" sz="2400" b="1" i="1" dirty="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I</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14:m>
                  <m:oMath xmlns:m="http://schemas.openxmlformats.org/officeDocument/2006/math">
                    <m:f>
                      <m:fPr>
                        <m:ctrlPr>
                          <a:rPr lang="en-US" sz="3200" b="1" i="1" smtClean="0">
                            <a:solidFill>
                              <a:srgbClr val="0000FF"/>
                            </a:solidFill>
                            <a:latin typeface="Cambria Math" panose="02040503050406030204" pitchFamily="18" charset="0"/>
                            <a:cs typeface="Times New Roman" panose="02020603050405020304" pitchFamily="18" charset="0"/>
                          </a:rPr>
                        </m:ctrlPr>
                      </m:fPr>
                      <m:num>
                        <m:r>
                          <m:rPr>
                            <m:nor/>
                          </m:rPr>
                          <a:rPr lang="en-US" sz="3200" b="1" i="1" dirty="0">
                            <a:solidFill>
                              <a:srgbClr val="0000FF"/>
                            </a:solidFill>
                            <a:latin typeface=".VnCommercial Script" panose="020B7200000000000000" pitchFamily="34" charset="0"/>
                            <a:cs typeface="Times New Roman" panose="02020603050405020304" pitchFamily="18" charset="0"/>
                          </a:rPr>
                          <m:t>P</m:t>
                        </m:r>
                      </m:num>
                      <m:den>
                        <m:r>
                          <a:rPr lang="en-US" sz="3200" b="1" i="1" smtClean="0">
                            <a:solidFill>
                              <a:srgbClr val="0000FF"/>
                            </a:solidFill>
                            <a:latin typeface="Cambria Math" panose="02040503050406030204" pitchFamily="18" charset="0"/>
                            <a:cs typeface="Times New Roman" panose="02020603050405020304" pitchFamily="18" charset="0"/>
                          </a:rPr>
                          <m:t>𝑼</m:t>
                        </m:r>
                      </m:den>
                    </m:f>
                  </m:oMath>
                </a14:m>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14:m>
                  <m:oMath xmlns:m="http://schemas.openxmlformats.org/officeDocument/2006/math">
                    <m:f>
                      <m:fPr>
                        <m:ctrlPr>
                          <a:rPr lang="en-US"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𝟑</m:t>
                        </m:r>
                      </m:num>
                      <m:den>
                        <m:r>
                          <a:rPr lang="en-US" sz="2400" b="1" i="1" smtClean="0">
                            <a:solidFill>
                              <a:srgbClr val="0000FF"/>
                            </a:solidFill>
                            <a:latin typeface="Cambria Math" panose="02040503050406030204" pitchFamily="18" charset="0"/>
                            <a:cs typeface="Times New Roman" panose="02020603050405020304" pitchFamily="18" charset="0"/>
                          </a:rPr>
                          <m:t>𝟔</m:t>
                        </m:r>
                      </m:den>
                    </m:f>
                  </m:oMath>
                </a14:m>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0,5(A</a:t>
                </a:r>
                <a:r>
                  <a:rPr lang="vi-VN" sz="2400" b="1" i="1" dirty="0">
                    <a:solidFill>
                      <a:srgbClr val="0000FF"/>
                    </a:solidFill>
                    <a:latin typeface="+mj-lt"/>
                    <a:ea typeface="Times New Roman" panose="02020603050405020304" pitchFamily="18" charset="0"/>
                  </a:rPr>
                  <a:t>)</a:t>
                </a:r>
                <a:endParaRPr lang="vi-VN" sz="2400" b="1" i="1" dirty="0" smtClean="0">
                  <a:solidFill>
                    <a:srgbClr val="0000FF"/>
                  </a:solidFill>
                  <a:effectLst/>
                  <a:latin typeface="+mj-lt"/>
                  <a:ea typeface="Times New Roman" panose="02020603050405020304" pitchFamily="18" charset="0"/>
                </a:endParaRPr>
              </a:p>
              <a:p>
                <a:r>
                  <a:rPr lang="vi-VN" sz="2400" b="1" i="1" dirty="0">
                    <a:solidFill>
                      <a:srgbClr val="0000FF"/>
                    </a:solidFill>
                    <a:latin typeface="+mj-lt"/>
                    <a:ea typeface="Times New Roman" panose="02020603050405020304" pitchFamily="18" charset="0"/>
                    <a:cs typeface="Times New Roman" panose="02020603050405020304" pitchFamily="18" charset="0"/>
                  </a:rPr>
                  <a:t>c. Điện trở đèn khi nó sáng bình thường: </a:t>
                </a:r>
                <a:endParaRPr lang="en-US" sz="2400" b="1" i="1" dirty="0" smtClean="0">
                  <a:solidFill>
                    <a:srgbClr val="0000FF"/>
                  </a:solidFill>
                  <a:latin typeface="+mj-lt"/>
                  <a:ea typeface="Times New Roman" panose="02020603050405020304" pitchFamily="18" charset="0"/>
                  <a:cs typeface="Times New Roman" panose="02020603050405020304" pitchFamily="18" charset="0"/>
                </a:endParaRPr>
              </a:p>
              <a:p>
                <a:r>
                  <a:rPr lang="en-US" sz="2400" b="1" i="1" dirty="0">
                    <a:solidFill>
                      <a:srgbClr val="0000FF"/>
                    </a:solidFill>
                    <a:latin typeface="+mj-lt"/>
                    <a:ea typeface="Times New Roman" panose="02020603050405020304" pitchFamily="18" charset="0"/>
                    <a:cs typeface="Times New Roman" panose="02020603050405020304" pitchFamily="18" charset="0"/>
                  </a:rPr>
                  <a:t> </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en-US" sz="3200" b="1" i="1">
                            <a:solidFill>
                              <a:srgbClr val="0000FF"/>
                            </a:solidFill>
                            <a:latin typeface="Cambria Math" panose="02040503050406030204" pitchFamily="18" charset="0"/>
                            <a:cs typeface="Times New Roman" panose="02020603050405020304" pitchFamily="18" charset="0"/>
                          </a:rPr>
                        </m:ctrlPr>
                      </m:fPr>
                      <m:num>
                        <m:sSup>
                          <m:sSupPr>
                            <m:ctrlPr>
                              <a:rPr lang="en-US" sz="3200" b="1" i="1" smtClean="0">
                                <a:solidFill>
                                  <a:srgbClr val="0000FF"/>
                                </a:solidFill>
                                <a:latin typeface="Cambria Math" panose="02040503050406030204" pitchFamily="18" charset="0"/>
                                <a:cs typeface="Times New Roman" panose="02020603050405020304" pitchFamily="18" charset="0"/>
                              </a:rPr>
                            </m:ctrlPr>
                          </m:sSupPr>
                          <m:e>
                            <m:r>
                              <a:rPr lang="en-US" sz="3200" b="1" i="1" smtClean="0">
                                <a:solidFill>
                                  <a:srgbClr val="0000FF"/>
                                </a:solidFill>
                                <a:latin typeface="Cambria Math" panose="02040503050406030204" pitchFamily="18" charset="0"/>
                                <a:cs typeface="Times New Roman" panose="02020603050405020304" pitchFamily="18" charset="0"/>
                              </a:rPr>
                              <m:t>𝑼</m:t>
                            </m:r>
                          </m:e>
                          <m:sup>
                            <m:r>
                              <a:rPr lang="en-US" sz="3200" b="1" i="1" smtClean="0">
                                <a:solidFill>
                                  <a:srgbClr val="0000FF"/>
                                </a:solidFill>
                                <a:latin typeface="Cambria Math" panose="02040503050406030204" pitchFamily="18" charset="0"/>
                                <a:cs typeface="Times New Roman" panose="02020603050405020304" pitchFamily="18" charset="0"/>
                              </a:rPr>
                              <m:t>𝟐</m:t>
                            </m:r>
                          </m:sup>
                        </m:sSup>
                      </m:num>
                      <m:den>
                        <m:r>
                          <m:rPr>
                            <m:nor/>
                          </m:rPr>
                          <a:rPr lang="en-US" sz="3200" b="1" i="1" dirty="0">
                            <a:solidFill>
                              <a:srgbClr val="0000FF"/>
                            </a:solidFill>
                            <a:latin typeface=".VnCommercial Script" panose="020B7200000000000000" pitchFamily="34" charset="0"/>
                            <a:cs typeface="Times New Roman" panose="02020603050405020304" pitchFamily="18" charset="0"/>
                          </a:rPr>
                          <m:t>P</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en-US" sz="2400" b="1" i="1">
                            <a:solidFill>
                              <a:srgbClr val="0000FF"/>
                            </a:solidFill>
                            <a:latin typeface="Cambria Math" panose="02040503050406030204" pitchFamily="18" charset="0"/>
                            <a:cs typeface="Times New Roman" panose="02020603050405020304" pitchFamily="18" charset="0"/>
                          </a:rPr>
                        </m:ctrlPr>
                      </m:fPr>
                      <m:num>
                        <m:sSup>
                          <m:sSupPr>
                            <m:ctrlPr>
                              <a:rPr lang="en-US" sz="2400" b="1" i="1">
                                <a:solidFill>
                                  <a:srgbClr val="0000FF"/>
                                </a:solidFill>
                                <a:latin typeface="Cambria Math" panose="02040503050406030204" pitchFamily="18" charset="0"/>
                                <a:cs typeface="Times New Roman" panose="02020603050405020304" pitchFamily="18" charset="0"/>
                              </a:rPr>
                            </m:ctrlPr>
                          </m:sSupPr>
                          <m:e>
                            <m:r>
                              <a:rPr lang="en-US" sz="2400" b="1" i="1" smtClean="0">
                                <a:solidFill>
                                  <a:srgbClr val="0000FF"/>
                                </a:solidFill>
                                <a:latin typeface="Cambria Math" panose="02040503050406030204" pitchFamily="18" charset="0"/>
                                <a:cs typeface="Times New Roman" panose="02020603050405020304" pitchFamily="18" charset="0"/>
                              </a:rPr>
                              <m:t>𝟔</m:t>
                            </m:r>
                          </m:e>
                          <m:sup>
                            <m:r>
                              <a:rPr lang="en-US" sz="2400" b="1" i="1">
                                <a:solidFill>
                                  <a:srgbClr val="0000FF"/>
                                </a:solidFill>
                                <a:latin typeface="Cambria Math" panose="02040503050406030204" pitchFamily="18" charset="0"/>
                                <a:cs typeface="Times New Roman" panose="02020603050405020304" pitchFamily="18" charset="0"/>
                              </a:rPr>
                              <m:t>𝟐</m:t>
                            </m:r>
                          </m:sup>
                        </m:sSup>
                      </m:num>
                      <m:den>
                        <m:r>
                          <a:rPr lang="en-US" sz="2400" b="1" i="1" smtClean="0">
                            <a:solidFill>
                              <a:srgbClr val="0000FF"/>
                            </a:solidFill>
                            <a:latin typeface="Cambria Math" panose="02040503050406030204" pitchFamily="18" charset="0"/>
                            <a:cs typeface="Times New Roman" panose="02020603050405020304" pitchFamily="18" charset="0"/>
                          </a:rPr>
                          <m:t>𝟑</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12(Ω</a:t>
                </a:r>
                <a:r>
                  <a:rPr lang="vi-VN" sz="2400" b="1" i="1" dirty="0">
                    <a:solidFill>
                      <a:srgbClr val="0000FF"/>
                    </a:solidFill>
                    <a:latin typeface="+mj-lt"/>
                    <a:ea typeface="Times New Roman" panose="02020603050405020304" pitchFamily="18" charset="0"/>
                    <a:cs typeface="Times New Roman" panose="02020603050405020304" pitchFamily="18" charset="0"/>
                  </a:rPr>
                  <a:t>)</a:t>
                </a:r>
                <a:endParaRPr lang="vi-VN" sz="2400" b="1" i="1" dirty="0">
                  <a:solidFill>
                    <a:srgbClr val="0000FF"/>
                  </a:solidFill>
                  <a:latin typeface="+mj-lt"/>
                </a:endParaRPr>
              </a:p>
            </p:txBody>
          </p:sp>
        </mc:Choice>
        <mc:Fallback>
          <p:sp>
            <p:nvSpPr>
              <p:cNvPr id="3" name="Rectangle 2"/>
              <p:cNvSpPr>
                <a:spLocks noRot="1" noChangeAspect="1" noMove="1" noResize="1" noEditPoints="1" noAdjustHandles="1" noChangeArrowheads="1" noChangeShapeType="1" noTextEdit="1"/>
              </p:cNvSpPr>
              <p:nvPr/>
            </p:nvSpPr>
            <p:spPr>
              <a:xfrm>
                <a:off x="3424517" y="2459641"/>
                <a:ext cx="7992036" cy="3441776"/>
              </a:xfrm>
              <a:prstGeom prst="rect">
                <a:avLst/>
              </a:prstGeom>
              <a:blipFill>
                <a:blip r:embed="rId2"/>
                <a:stretch>
                  <a:fillRect l="-1220" t="-1416"/>
                </a:stretch>
              </a:blipFill>
            </p:spPr>
            <p:txBody>
              <a:bodyPr/>
              <a:lstStyle/>
              <a:p>
                <a:r>
                  <a:rPr lang="vi-VN">
                    <a:noFill/>
                  </a:rPr>
                  <a:t> </a:t>
                </a:r>
              </a:p>
            </p:txBody>
          </p:sp>
        </mc:Fallback>
      </mc:AlternateContent>
    </p:spTree>
    <p:extLst>
      <p:ext uri="{BB962C8B-B14F-4D97-AF65-F5344CB8AC3E}">
        <p14:creationId xmlns:p14="http://schemas.microsoft.com/office/powerpoint/2010/main" val="294474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Vertical)">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arn(inVertic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arn(inVertic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arn(inVertical)">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arn(inVertical)">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346724" y="43201"/>
            <a:ext cx="5895877" cy="617540"/>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BÀI TẬP VẬN DỤNG</a:t>
            </a:r>
            <a:endParaRPr lang="en-US" altLang="vi-VN" sz="4000" b="1" dirty="0">
              <a:solidFill>
                <a:schemeClr val="bg1"/>
              </a:solidFill>
              <a:latin typeface=".VnTimeH" panose="020B7200000000000000" pitchFamily="34" charset="0"/>
            </a:endParaRPr>
          </a:p>
        </p:txBody>
      </p:sp>
      <p:sp>
        <p:nvSpPr>
          <p:cNvPr id="5" name="Rectangle 4"/>
          <p:cNvSpPr/>
          <p:nvPr/>
        </p:nvSpPr>
        <p:spPr>
          <a:xfrm>
            <a:off x="151428" y="690747"/>
            <a:ext cx="11751010" cy="1569660"/>
          </a:xfrm>
          <a:prstGeom prst="rect">
            <a:avLst/>
          </a:prstGeom>
          <a:ln w="38100">
            <a:solidFill>
              <a:srgbClr val="FF0000"/>
            </a:solidFill>
          </a:ln>
        </p:spPr>
        <p:txBody>
          <a:bodyPr wrap="square">
            <a:spAutoFit/>
          </a:bodyPr>
          <a:lstStyle/>
          <a:p>
            <a:r>
              <a:rPr lang="en-US" sz="2400" b="1" i="1" dirty="0">
                <a:latin typeface="Times New Roman" panose="02020603050405020304" pitchFamily="18" charset="0"/>
                <a:cs typeface="Times New Roman" panose="02020603050405020304" pitchFamily="18" charset="0"/>
              </a:rPr>
              <a:t>Bài 2</a:t>
            </a:r>
            <a:r>
              <a:rPr lang="en-US" sz="2400" b="1" i="1" dirty="0" smtClean="0">
                <a:latin typeface="Times New Roman" panose="02020603050405020304" pitchFamily="18" charset="0"/>
                <a:cs typeface="Times New Roman" panose="02020603050405020304" pitchFamily="18" charset="0"/>
              </a:rPr>
              <a:t>: </a:t>
            </a:r>
            <a:r>
              <a:rPr lang="vi-VN" sz="2400" b="1" i="1" dirty="0">
                <a:latin typeface="Times New Roman" panose="02020603050405020304" pitchFamily="18" charset="0"/>
                <a:cs typeface="Times New Roman" panose="02020603050405020304" pitchFamily="18" charset="0"/>
              </a:rPr>
              <a:t>Cho hai đèn Đ</a:t>
            </a:r>
            <a:r>
              <a:rPr lang="vi-VN" sz="2400" b="1" i="1" baseline="-25000" dirty="0">
                <a:latin typeface="Times New Roman" panose="02020603050405020304" pitchFamily="18" charset="0"/>
                <a:cs typeface="Times New Roman" panose="02020603050405020304" pitchFamily="18" charset="0"/>
              </a:rPr>
              <a:t>1</a:t>
            </a:r>
            <a:r>
              <a:rPr lang="vi-VN" sz="2400" b="1" i="1" dirty="0">
                <a:latin typeface="Times New Roman" panose="02020603050405020304" pitchFamily="18" charset="0"/>
                <a:cs typeface="Times New Roman" panose="02020603050405020304" pitchFamily="18" charset="0"/>
              </a:rPr>
              <a:t>: 120V </a:t>
            </a:r>
            <a:r>
              <a:rPr lang="vi-VN" sz="2400" b="1" i="1" dirty="0" smtClean="0">
                <a:latin typeface="Times New Roman" panose="02020603050405020304" pitchFamily="18" charset="0"/>
                <a:cs typeface="Times New Roman" panose="02020603050405020304" pitchFamily="18" charset="0"/>
              </a:rPr>
              <a:t>–</a:t>
            </a:r>
            <a:r>
              <a:rPr lang="en-US" sz="2400" b="1" i="1" dirty="0" smtClean="0">
                <a:latin typeface="Times New Roman" panose="02020603050405020304" pitchFamily="18" charset="0"/>
                <a:cs typeface="Times New Roman" panose="02020603050405020304" pitchFamily="18" charset="0"/>
              </a:rPr>
              <a:t> </a:t>
            </a:r>
            <a:r>
              <a:rPr lang="vi-VN" sz="2400" b="1" i="1" dirty="0" smtClean="0">
                <a:latin typeface="Times New Roman" panose="02020603050405020304" pitchFamily="18" charset="0"/>
                <a:cs typeface="Times New Roman" panose="02020603050405020304" pitchFamily="18" charset="0"/>
              </a:rPr>
              <a:t>40W</a:t>
            </a:r>
            <a:r>
              <a:rPr lang="vi-VN" sz="2400" b="1" i="1" dirty="0">
                <a:latin typeface="Times New Roman" panose="02020603050405020304" pitchFamily="18" charset="0"/>
                <a:cs typeface="Times New Roman" panose="02020603050405020304" pitchFamily="18" charset="0"/>
              </a:rPr>
              <a:t>; </a:t>
            </a:r>
            <a:r>
              <a:rPr lang="vi-VN" sz="2400" b="1" i="1" dirty="0" smtClean="0">
                <a:latin typeface="Times New Roman" panose="02020603050405020304" pitchFamily="18" charset="0"/>
                <a:cs typeface="Times New Roman" panose="02020603050405020304" pitchFamily="18" charset="0"/>
              </a:rPr>
              <a:t>Đ</a:t>
            </a:r>
            <a:r>
              <a:rPr lang="vi-VN" sz="2400" b="1" i="1" baseline="-25000" dirty="0" smtClean="0">
                <a:latin typeface="Times New Roman" panose="02020603050405020304" pitchFamily="18" charset="0"/>
                <a:cs typeface="Times New Roman" panose="02020603050405020304" pitchFamily="18" charset="0"/>
              </a:rPr>
              <a:t>2</a:t>
            </a:r>
            <a:r>
              <a:rPr lang="vi-VN" sz="2400" b="1" i="1" dirty="0" smtClean="0">
                <a:latin typeface="Times New Roman" panose="02020603050405020304" pitchFamily="18" charset="0"/>
                <a:cs typeface="Times New Roman" panose="02020603050405020304" pitchFamily="18" charset="0"/>
              </a:rPr>
              <a:t>:120V </a:t>
            </a:r>
            <a:r>
              <a:rPr lang="vi-VN" sz="2400" b="1" i="1" dirty="0">
                <a:latin typeface="Times New Roman" panose="02020603050405020304" pitchFamily="18" charset="0"/>
                <a:cs typeface="Times New Roman" panose="02020603050405020304" pitchFamily="18" charset="0"/>
              </a:rPr>
              <a:t>– 60W. Tìm cường độ dòng điện chạy qua đèn trong hai trường hợp? Đèn nào sáng hơn?</a:t>
            </a:r>
          </a:p>
          <a:p>
            <a:r>
              <a:rPr lang="vi-VN" sz="2400" b="1" i="1" dirty="0">
                <a:latin typeface="Times New Roman" panose="02020603050405020304" pitchFamily="18" charset="0"/>
                <a:cs typeface="Times New Roman" panose="02020603050405020304" pitchFamily="18" charset="0"/>
              </a:rPr>
              <a:t>a. </a:t>
            </a:r>
            <a:r>
              <a:rPr lang="fr-FR" sz="2400" b="1" i="1" dirty="0">
                <a:latin typeface="Times New Roman" panose="02020603050405020304" pitchFamily="18" charset="0"/>
                <a:cs typeface="Times New Roman" panose="02020603050405020304" pitchFamily="18" charset="0"/>
              </a:rPr>
              <a:t>Hai đèn mắc song song giữa hai điểm có hiệu điện thế 120V</a:t>
            </a:r>
            <a:endParaRPr lang="vi-VN" sz="2400" b="1" i="1" dirty="0">
              <a:latin typeface="Times New Roman" panose="02020603050405020304" pitchFamily="18" charset="0"/>
              <a:cs typeface="Times New Roman" panose="02020603050405020304" pitchFamily="18" charset="0"/>
            </a:endParaRPr>
          </a:p>
          <a:p>
            <a:r>
              <a:rPr lang="vi-VN" sz="2400" b="1" i="1" dirty="0">
                <a:latin typeface="Times New Roman" panose="02020603050405020304" pitchFamily="18" charset="0"/>
                <a:cs typeface="Times New Roman" panose="02020603050405020304" pitchFamily="18" charset="0"/>
              </a:rPr>
              <a:t>b. </a:t>
            </a:r>
            <a:r>
              <a:rPr lang="fr-FR" sz="2400" b="1" i="1" dirty="0">
                <a:latin typeface="Times New Roman" panose="02020603050405020304" pitchFamily="18" charset="0"/>
                <a:cs typeface="Times New Roman" panose="02020603050405020304" pitchFamily="18" charset="0"/>
              </a:rPr>
              <a:t>Hai đèn mắc nối tiếp giữa hai điểm có hiệu điện thế 120V</a:t>
            </a:r>
            <a:endParaRPr lang="vi-VN" sz="2400" b="1" i="1"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flipV="1">
            <a:off x="2411721" y="2288540"/>
            <a:ext cx="15240" cy="4622818"/>
          </a:xfrm>
          <a:prstGeom prst="line">
            <a:avLst/>
          </a:prstGeom>
          <a:ln w="38100"/>
        </p:spPr>
        <p:style>
          <a:lnRef idx="1">
            <a:schemeClr val="dk1"/>
          </a:lnRef>
          <a:fillRef idx="0">
            <a:schemeClr val="dk1"/>
          </a:fillRef>
          <a:effectRef idx="0">
            <a:schemeClr val="dk1"/>
          </a:effectRef>
          <a:fontRef idx="minor">
            <a:schemeClr val="tx1"/>
          </a:fontRef>
        </p:style>
      </p:cxnSp>
      <p:sp>
        <p:nvSpPr>
          <p:cNvPr id="3" name="Rectangle 2"/>
          <p:cNvSpPr/>
          <p:nvPr/>
        </p:nvSpPr>
        <p:spPr>
          <a:xfrm>
            <a:off x="151428" y="2260407"/>
            <a:ext cx="2610539" cy="4154984"/>
          </a:xfrm>
          <a:prstGeom prst="rect">
            <a:avLst/>
          </a:prstGeom>
        </p:spPr>
        <p:txBody>
          <a:bodyPr wrap="square">
            <a:spAutoFit/>
          </a:bodyPr>
          <a:lstStyle/>
          <a:p>
            <a:pPr>
              <a:spcAft>
                <a:spcPts val="0"/>
              </a:spcAft>
              <a:tabLst>
                <a:tab pos="285750" algn="l"/>
                <a:tab pos="2743200" algn="ctr"/>
                <a:tab pos="5486400" algn="r"/>
              </a:tabLst>
            </a:pPr>
            <a:r>
              <a:rPr lang="fr-FR" sz="2400" b="1" i="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Tóm tắt:</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fr-FR"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a:t>
            </a:r>
            <a:r>
              <a:rPr lang="fr-FR"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a:t>
            </a:r>
            <a:r>
              <a:rPr lang="fr-FR"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120V –40W</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fr-FR"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a:t>
            </a:r>
            <a:r>
              <a:rPr lang="fr-FR"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fr-FR"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120V – 60W</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 U</a:t>
            </a:r>
            <a:r>
              <a:rPr lang="vi-VN"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120V</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I</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Đèn nào sáng hơn?</a:t>
            </a: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 U</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nt</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=120V</a:t>
            </a:r>
          </a:p>
          <a:p>
            <a:pPr>
              <a:spcAft>
                <a:spcPts val="0"/>
              </a:spcAft>
              <a:tabLst>
                <a:tab pos="285750" algn="l"/>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I</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Đèn nào sáng hơn?</a:t>
            </a:r>
            <a:endParaRPr lang="vi-VN" sz="2400" b="1" i="1" dirty="0">
              <a:solidFill>
                <a:srgbClr val="0000FF"/>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Rectangle 6"/>
              <p:cNvSpPr/>
              <p:nvPr/>
            </p:nvSpPr>
            <p:spPr>
              <a:xfrm>
                <a:off x="2411721" y="2276394"/>
                <a:ext cx="5297620" cy="4974182"/>
              </a:xfrm>
              <a:prstGeom prst="rect">
                <a:avLst/>
              </a:prstGeom>
            </p:spPr>
            <p:txBody>
              <a:bodyPr wrap="square">
                <a:spAutoFit/>
              </a:bodyPr>
              <a:lstStyle/>
              <a:p>
                <a:pPr>
                  <a:spcAft>
                    <a:spcPts val="0"/>
                  </a:spcAft>
                  <a:tabLst>
                    <a:tab pos="285750" algn="l"/>
                    <a:tab pos="2743200" algn="ctr"/>
                    <a:tab pos="5486400" algn="r"/>
                  </a:tabLst>
                </a:pPr>
                <a:r>
                  <a:rPr lang="vi-VN" sz="2400" b="1" i="1" u="sng" dirty="0" smtClean="0">
                    <a:solidFill>
                      <a:srgbClr val="0000FF"/>
                    </a:solidFill>
                    <a:latin typeface="+mj-lt"/>
                    <a:ea typeface="Times New Roman" panose="02020603050405020304" pitchFamily="18" charset="0"/>
                    <a:cs typeface="Times New Roman" panose="02020603050405020304" pitchFamily="18" charset="0"/>
                  </a:rPr>
                  <a:t>Giải: </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marL="28575">
                  <a:tabLst>
                    <a:tab pos="2743200" algn="ctr"/>
                    <a:tab pos="5486400" algn="r"/>
                  </a:tabLst>
                </a:pPr>
                <a:r>
                  <a:rPr lang="vi-VN" sz="2400" b="1" i="1" dirty="0" smtClean="0">
                    <a:solidFill>
                      <a:srgbClr val="0000FF"/>
                    </a:solidFill>
                    <a:latin typeface="+mj-lt"/>
                    <a:ea typeface="Times New Roman" panose="02020603050405020304" pitchFamily="18" charset="0"/>
                    <a:cs typeface="Times New Roman" panose="02020603050405020304" pitchFamily="18" charset="0"/>
                  </a:rPr>
                  <a:t>a. </a:t>
                </a:r>
                <a14:m>
                  <m:oMath xmlns:m="http://schemas.openxmlformats.org/officeDocument/2006/math">
                    <m:sSub>
                      <m:sSubPr>
                        <m:ctrlPr>
                          <a:rPr lang="vi-VN" sz="2400" b="1" i="1" smtClean="0">
                            <a:solidFill>
                              <a:srgbClr val="0000FF"/>
                            </a:solidFill>
                            <a:latin typeface="Cambria Math" panose="02040503050406030204" pitchFamily="18" charset="0"/>
                            <a:cs typeface="Times New Roman" panose="02020603050405020304" pitchFamily="18" charset="0"/>
                          </a:rPr>
                        </m:ctrlPr>
                      </m:sSubPr>
                      <m:e>
                        <m:r>
                          <a:rPr lang="en-US" sz="2400" b="1" i="1" smtClean="0">
                            <a:solidFill>
                              <a:srgbClr val="0000FF"/>
                            </a:solidFill>
                            <a:latin typeface="Cambria Math" panose="02040503050406030204" pitchFamily="18" charset="0"/>
                            <a:cs typeface="Times New Roman" panose="02020603050405020304" pitchFamily="18" charset="0"/>
                          </a:rPr>
                          <m:t>𝑹</m:t>
                        </m:r>
                      </m:e>
                      <m:sub>
                        <m:r>
                          <a:rPr lang="en-US" sz="2400" b="1" i="1" smtClean="0">
                            <a:solidFill>
                              <a:srgbClr val="0000FF"/>
                            </a:solidFill>
                            <a:latin typeface="Cambria Math" panose="02040503050406030204" pitchFamily="18" charset="0"/>
                            <a:cs typeface="Times New Roman" panose="02020603050405020304" pitchFamily="18" charset="0"/>
                          </a:rPr>
                          <m:t>𝟏</m:t>
                        </m:r>
                      </m:sub>
                    </m:sSub>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 </a:t>
                </a: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𝑹</m:t>
                        </m:r>
                      </m:e>
                      <m:sub>
                        <m:r>
                          <a:rPr lang="en-US" sz="2400" b="1" i="1" smtClean="0">
                            <a:solidFill>
                              <a:srgbClr val="0000FF"/>
                            </a:solidFill>
                            <a:latin typeface="Cambria Math" panose="02040503050406030204" pitchFamily="18" charset="0"/>
                            <a:cs typeface="Times New Roman" panose="02020603050405020304" pitchFamily="18" charset="0"/>
                          </a:rPr>
                          <m:t>𝟐</m:t>
                        </m:r>
                      </m:sub>
                    </m:sSub>
                  </m:oMath>
                </a14:m>
                <a:endParaRPr lang="en-US" sz="2400" b="1" i="1" dirty="0" smtClean="0">
                  <a:solidFill>
                    <a:srgbClr val="0000FF"/>
                  </a:solidFill>
                  <a:latin typeface="+mj-lt"/>
                  <a:ea typeface="Times New Roman" panose="02020603050405020304" pitchFamily="18" charset="0"/>
                  <a:cs typeface="Times New Roman" panose="02020603050405020304" pitchFamily="18" charset="0"/>
                </a:endParaRPr>
              </a:p>
              <a:p>
                <a:pPr marL="28575">
                  <a:tabLst>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vi-VN"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 120V</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i="1" dirty="0" smtClean="0">
                  <a:solidFill>
                    <a:srgbClr val="0000FF"/>
                  </a:solidFill>
                  <a:latin typeface="+mj-lt"/>
                  <a:ea typeface="Times New Roman" panose="02020603050405020304" pitchFamily="18" charset="0"/>
                  <a:cs typeface="Times New Roman" panose="02020603050405020304" pitchFamily="18" charset="0"/>
                </a:endParaRPr>
              </a:p>
              <a:p>
                <a:pPr marL="28575">
                  <a:tabLst>
                    <a:tab pos="2743200" algn="ctr"/>
                    <a:tab pos="5486400" algn="r"/>
                  </a:tabLst>
                </a:pP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đm1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120V</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3200" b="1" i="1" dirty="0">
                    <a:solidFill>
                      <a:srgbClr val="0000FF"/>
                    </a:solidFill>
                    <a:latin typeface=".VnCommercial Script" panose="020B7200000000000000" pitchFamily="34" charset="0"/>
                    <a:cs typeface="Times New Roman" panose="02020603050405020304" pitchFamily="18" charset="0"/>
                  </a:rPr>
                  <a:t>P </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1 </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sSub>
                      <m:sSubPr>
                        <m:ctrlPr>
                          <a:rPr lang="vi-VN" sz="3200" b="1" i="1" smtClean="0">
                            <a:solidFill>
                              <a:srgbClr val="0000FF"/>
                            </a:solidFill>
                            <a:latin typeface="Cambria Math" panose="02040503050406030204" pitchFamily="18" charset="0"/>
                            <a:cs typeface="Times New Roman" panose="02020603050405020304" pitchFamily="18" charset="0"/>
                          </a:rPr>
                        </m:ctrlPr>
                      </m:sSubPr>
                      <m:e>
                        <m:r>
                          <m:rPr>
                            <m:nor/>
                          </m:rPr>
                          <a:rPr lang="en-US" sz="3200" b="1" i="1" dirty="0">
                            <a:solidFill>
                              <a:srgbClr val="0000FF"/>
                            </a:solidFill>
                            <a:latin typeface=".VnCommercial Script" panose="020B7200000000000000" pitchFamily="34" charset="0"/>
                            <a:cs typeface="Times New Roman" panose="02020603050405020304" pitchFamily="18" charset="0"/>
                          </a:rPr>
                          <m:t>P</m:t>
                        </m:r>
                      </m:e>
                      <m:sub>
                        <m:r>
                          <a:rPr lang="en-US" sz="3200" b="1" i="1" smtClean="0">
                            <a:solidFill>
                              <a:srgbClr val="0000FF"/>
                            </a:solidFill>
                            <a:latin typeface="Cambria Math" panose="02040503050406030204" pitchFamily="18" charset="0"/>
                            <a:cs typeface="Times New Roman" panose="02020603050405020304" pitchFamily="18" charset="0"/>
                          </a:rPr>
                          <m:t>đ</m:t>
                        </m:r>
                        <m:r>
                          <a:rPr lang="en-US" sz="3200" b="1" i="1" smtClean="0">
                            <a:solidFill>
                              <a:srgbClr val="0000FF"/>
                            </a:solidFill>
                            <a:latin typeface="Cambria Math" panose="02040503050406030204" pitchFamily="18" charset="0"/>
                            <a:cs typeface="Times New Roman" panose="02020603050405020304" pitchFamily="18" charset="0"/>
                          </a:rPr>
                          <m:t>𝒎</m:t>
                        </m:r>
                        <m:r>
                          <a:rPr lang="en-US" sz="3200" b="1" i="1" smtClean="0">
                            <a:solidFill>
                              <a:srgbClr val="0000FF"/>
                            </a:solidFill>
                            <a:latin typeface="Cambria Math" panose="02040503050406030204" pitchFamily="18" charset="0"/>
                            <a:cs typeface="Times New Roman" panose="02020603050405020304" pitchFamily="18" charset="0"/>
                          </a:rPr>
                          <m:t>𝟏</m:t>
                        </m:r>
                      </m:sub>
                    </m:sSub>
                  </m:oMath>
                </a14:m>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r>
                  <a:rPr lang="fr-FR" sz="2400" b="1" i="1" dirty="0" smtClean="0">
                    <a:solidFill>
                      <a:srgbClr val="0000FF"/>
                    </a:solidFill>
                    <a:latin typeface="+mj-lt"/>
                    <a:ea typeface="Times New Roman" panose="02020603050405020304" pitchFamily="18" charset="0"/>
                    <a:cs typeface="Times New Roman" panose="02020603050405020304" pitchFamily="18" charset="0"/>
                  </a:rPr>
                  <a:t>= 40W</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marL="28575">
                  <a:tabLst>
                    <a:tab pos="2743200" algn="ctr"/>
                    <a:tab pos="5486400" algn="r"/>
                  </a:tabLst>
                </a:pP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đm2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120V</a:t>
                </a:r>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2 </a:t>
                </a:r>
                <a:r>
                  <a:rPr lang="en-US" sz="2400" b="1" i="1" dirty="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sSub>
                      <m:sSubPr>
                        <m:ctrlPr>
                          <a:rPr lang="vi-VN" sz="3200" b="1" i="1">
                            <a:solidFill>
                              <a:srgbClr val="0000FF"/>
                            </a:solidFill>
                            <a:latin typeface="Cambria Math" panose="02040503050406030204" pitchFamily="18" charset="0"/>
                            <a:cs typeface="Times New Roman" panose="02020603050405020304" pitchFamily="18" charset="0"/>
                          </a:rPr>
                        </m:ctrlPr>
                      </m:sSubPr>
                      <m:e>
                        <m:r>
                          <m:rPr>
                            <m:nor/>
                          </m:rPr>
                          <a:rPr lang="en-US" sz="3200" b="1" i="1" dirty="0">
                            <a:solidFill>
                              <a:srgbClr val="0000FF"/>
                            </a:solidFill>
                            <a:latin typeface=".VnCommercial Script" panose="020B7200000000000000" pitchFamily="34" charset="0"/>
                            <a:cs typeface="Times New Roman" panose="02020603050405020304" pitchFamily="18" charset="0"/>
                          </a:rPr>
                          <m:t>P</m:t>
                        </m:r>
                      </m:e>
                      <m:sub>
                        <m:r>
                          <a:rPr lang="en-US" sz="3200" b="1" i="1">
                            <a:solidFill>
                              <a:srgbClr val="0000FF"/>
                            </a:solidFill>
                            <a:latin typeface="Cambria Math" panose="02040503050406030204" pitchFamily="18" charset="0"/>
                            <a:cs typeface="Times New Roman" panose="02020603050405020304" pitchFamily="18" charset="0"/>
                          </a:rPr>
                          <m:t>đ</m:t>
                        </m:r>
                        <m:r>
                          <a:rPr lang="en-US" sz="3200" b="1" i="1" smtClean="0">
                            <a:solidFill>
                              <a:srgbClr val="0000FF"/>
                            </a:solidFill>
                            <a:latin typeface="Cambria Math" panose="02040503050406030204" pitchFamily="18" charset="0"/>
                            <a:cs typeface="Times New Roman" panose="02020603050405020304" pitchFamily="18" charset="0"/>
                          </a:rPr>
                          <m:t>𝒎</m:t>
                        </m:r>
                        <m:r>
                          <a:rPr lang="en-US" sz="3200" b="1" i="1" smtClean="0">
                            <a:solidFill>
                              <a:srgbClr val="0000FF"/>
                            </a:solidFill>
                            <a:latin typeface="Cambria Math" panose="02040503050406030204" pitchFamily="18" charset="0"/>
                            <a:cs typeface="Times New Roman" panose="02020603050405020304" pitchFamily="18" charset="0"/>
                          </a:rPr>
                          <m:t>𝟐</m:t>
                        </m:r>
                      </m:sub>
                    </m:sSub>
                  </m:oMath>
                </a14:m>
                <a:r>
                  <a:rPr lang="fr-FR" sz="2400" b="1" i="1" dirty="0" smtClean="0">
                    <a:solidFill>
                      <a:srgbClr val="0000FF"/>
                    </a:solidFill>
                    <a:latin typeface="+mj-lt"/>
                    <a:ea typeface="Times New Roman" panose="02020603050405020304" pitchFamily="18" charset="0"/>
                    <a:cs typeface="Times New Roman" panose="02020603050405020304" pitchFamily="18" charset="0"/>
                  </a:rPr>
                  <a:t> = </a:t>
                </a:r>
                <a:r>
                  <a:rPr lang="fr-FR" sz="2400" b="1" i="1" dirty="0">
                    <a:solidFill>
                      <a:srgbClr val="0000FF"/>
                    </a:solidFill>
                    <a:latin typeface="+mj-lt"/>
                    <a:ea typeface="Times New Roman" panose="02020603050405020304" pitchFamily="18" charset="0"/>
                    <a:cs typeface="Times New Roman" panose="02020603050405020304" pitchFamily="18" charset="0"/>
                  </a:rPr>
                  <a:t>60W</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marL="28575">
                  <a:tabLst>
                    <a:tab pos="2743200" algn="ctr"/>
                    <a:tab pos="5486400" algn="r"/>
                  </a:tabLst>
                </a:pPr>
                <a14:m>
                  <m:oMath xmlns:m="http://schemas.openxmlformats.org/officeDocument/2006/math">
                    <m:sSub>
                      <m:sSubPr>
                        <m:ctrlPr>
                          <a:rPr lang="vi-VN" sz="2400" b="1" i="1" smtClean="0">
                            <a:solidFill>
                              <a:srgbClr val="0000FF"/>
                            </a:solidFill>
                            <a:latin typeface="Cambria Math" panose="02040503050406030204" pitchFamily="18" charset="0"/>
                            <a:cs typeface="Times New Roman" panose="02020603050405020304" pitchFamily="18" charset="0"/>
                          </a:rPr>
                        </m:ctrlPr>
                      </m:sSubPr>
                      <m:e>
                        <m:r>
                          <a:rPr lang="en-US" sz="2400" b="1" i="1" smtClean="0">
                            <a:solidFill>
                              <a:srgbClr val="0000FF"/>
                            </a:solidFill>
                            <a:latin typeface="Cambria Math" panose="02040503050406030204" pitchFamily="18" charset="0"/>
                            <a:cs typeface="Times New Roman" panose="02020603050405020304" pitchFamily="18" charset="0"/>
                          </a:rPr>
                          <m:t>𝑰</m:t>
                        </m:r>
                      </m:e>
                      <m:sub>
                        <m:r>
                          <a:rPr lang="en-US" sz="2400" b="1" i="1" smtClean="0">
                            <a:solidFill>
                              <a:srgbClr val="0000FF"/>
                            </a:solidFill>
                            <a:latin typeface="Cambria Math" panose="02040503050406030204" pitchFamily="18" charset="0"/>
                            <a:cs typeface="Times New Roman" panose="02020603050405020304" pitchFamily="18" charset="0"/>
                          </a:rPr>
                          <m:t>𝟏</m:t>
                        </m:r>
                      </m:sub>
                    </m:sSub>
                  </m:oMath>
                </a14:m>
                <a:r>
                  <a:rPr lang="en-US" sz="2400" b="1" i="1" dirty="0" smtClean="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3200" b="1" i="1">
                            <a:solidFill>
                              <a:srgbClr val="0000FF"/>
                            </a:solidFill>
                            <a:latin typeface="Cambria Math" panose="02040503050406030204" pitchFamily="18" charset="0"/>
                            <a:cs typeface="Times New Roman" panose="02020603050405020304" pitchFamily="18" charset="0"/>
                          </a:rPr>
                        </m:ctrlPr>
                      </m:fPr>
                      <m:num>
                        <m:sSub>
                          <m:sSubPr>
                            <m:ctrlPr>
                              <a:rPr lang="vi-VN" sz="3200" b="1" i="1" smtClean="0">
                                <a:solidFill>
                                  <a:srgbClr val="0000FF"/>
                                </a:solidFill>
                                <a:latin typeface="Cambria Math" panose="02040503050406030204" pitchFamily="18" charset="0"/>
                                <a:cs typeface="Times New Roman" panose="02020603050405020304" pitchFamily="18" charset="0"/>
                              </a:rPr>
                            </m:ctrlPr>
                          </m:sSubPr>
                          <m:e>
                            <m:r>
                              <m:rPr>
                                <m:nor/>
                              </m:rPr>
                              <a:rPr lang="en-US" sz="3200" b="1" i="1" dirty="0">
                                <a:solidFill>
                                  <a:srgbClr val="0000FF"/>
                                </a:solidFill>
                                <a:latin typeface=".VnCommercial Script" panose="020B7200000000000000" pitchFamily="34" charset="0"/>
                                <a:cs typeface="Times New Roman" panose="02020603050405020304" pitchFamily="18" charset="0"/>
                              </a:rPr>
                              <m:t>P</m:t>
                            </m:r>
                          </m:e>
                          <m:sub>
                            <m:r>
                              <a:rPr lang="en-US" sz="3200" b="1" i="1" smtClean="0">
                                <a:solidFill>
                                  <a:srgbClr val="0000FF"/>
                                </a:solidFill>
                                <a:latin typeface="Cambria Math" panose="02040503050406030204" pitchFamily="18" charset="0"/>
                                <a:cs typeface="Times New Roman" panose="02020603050405020304" pitchFamily="18" charset="0"/>
                              </a:rPr>
                              <m:t>𝟏</m:t>
                            </m:r>
                          </m:sub>
                        </m:sSub>
                      </m:num>
                      <m:den>
                        <m:sSub>
                          <m:sSubPr>
                            <m:ctrlPr>
                              <a:rPr lang="en-US" sz="3200" b="1" i="1" smtClean="0">
                                <a:solidFill>
                                  <a:srgbClr val="0000FF"/>
                                </a:solidFill>
                                <a:latin typeface="Cambria Math" panose="02040503050406030204" pitchFamily="18" charset="0"/>
                                <a:cs typeface="Times New Roman" panose="02020603050405020304" pitchFamily="18" charset="0"/>
                              </a:rPr>
                            </m:ctrlPr>
                          </m:sSubPr>
                          <m:e>
                            <m:r>
                              <a:rPr lang="en-US" sz="3200" b="1" i="1" smtClean="0">
                                <a:solidFill>
                                  <a:srgbClr val="0000FF"/>
                                </a:solidFill>
                                <a:latin typeface="Cambria Math" panose="02040503050406030204" pitchFamily="18" charset="0"/>
                                <a:cs typeface="Times New Roman" panose="02020603050405020304" pitchFamily="18" charset="0"/>
                              </a:rPr>
                              <m:t>𝑼</m:t>
                            </m:r>
                          </m:e>
                          <m:sub>
                            <m:r>
                              <a:rPr lang="en-US" sz="3200" b="1" i="1" smtClean="0">
                                <a:solidFill>
                                  <a:srgbClr val="0000FF"/>
                                </a:solidFill>
                                <a:latin typeface="Cambria Math" panose="02040503050406030204" pitchFamily="18" charset="0"/>
                                <a:cs typeface="Times New Roman" panose="02020603050405020304" pitchFamily="18" charset="0"/>
                              </a:rPr>
                              <m:t>𝟏</m:t>
                            </m:r>
                          </m:sub>
                        </m:sSub>
                      </m:den>
                    </m:f>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𝟒𝟎</m:t>
                        </m:r>
                      </m:num>
                      <m:den>
                        <m:r>
                          <a:rPr lang="en-US" sz="2400" b="1" i="1" smtClean="0">
                            <a:solidFill>
                              <a:srgbClr val="0000FF"/>
                            </a:solidFill>
                            <a:latin typeface="Cambria Math" panose="02040503050406030204" pitchFamily="18" charset="0"/>
                            <a:cs typeface="Times New Roman" panose="02020603050405020304" pitchFamily="18" charset="0"/>
                          </a:rPr>
                          <m:t>𝟏𝟐𝟎</m:t>
                        </m:r>
                      </m:den>
                    </m:f>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smtClean="0">
                    <a:solidFill>
                      <a:srgbClr val="0000FF"/>
                    </a:solidFill>
                    <a:ea typeface="Times New Roman" panose="02020603050405020304" pitchFamily="18" charset="0"/>
                    <a:cs typeface="Times New Roman" panose="02020603050405020304" pitchFamily="18" charset="0"/>
                  </a:rPr>
                  <a:t>=</a:t>
                </a:r>
                <a:r>
                  <a:rPr lang="en-US" sz="2400" b="1" i="1" dirty="0" smtClean="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𝟏</m:t>
                        </m:r>
                      </m:num>
                      <m:den>
                        <m:r>
                          <a:rPr lang="en-US" sz="2400" b="1" i="1" smtClean="0">
                            <a:solidFill>
                              <a:srgbClr val="0000FF"/>
                            </a:solidFill>
                            <a:latin typeface="Cambria Math" panose="02040503050406030204" pitchFamily="18" charset="0"/>
                            <a:cs typeface="Times New Roman" panose="02020603050405020304" pitchFamily="18" charset="0"/>
                          </a:rPr>
                          <m:t>𝟑</m:t>
                        </m:r>
                      </m:den>
                    </m:f>
                  </m:oMath>
                </a14:m>
                <a:r>
                  <a:rPr lang="vi-VN" sz="2400" b="1" i="1" dirty="0" smtClean="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a:t>
                </a:r>
              </a:p>
              <a:p>
                <a:pPr marL="28575">
                  <a:tabLst>
                    <a:tab pos="2743200" algn="ctr"/>
                    <a:tab pos="5486400" algn="r"/>
                  </a:tabLst>
                </a:pP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𝑰</m:t>
                        </m:r>
                      </m:e>
                      <m:sub>
                        <m:r>
                          <a:rPr lang="en-US" sz="2400" b="1" i="1" smtClean="0">
                            <a:solidFill>
                              <a:srgbClr val="0000FF"/>
                            </a:solidFill>
                            <a:latin typeface="Cambria Math" panose="02040503050406030204" pitchFamily="18" charset="0"/>
                            <a:cs typeface="Times New Roman" panose="02020603050405020304" pitchFamily="18" charset="0"/>
                          </a:rPr>
                          <m:t>𝟐</m:t>
                        </m:r>
                      </m:sub>
                    </m:sSub>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3200" b="1" i="1">
                            <a:solidFill>
                              <a:srgbClr val="0000FF"/>
                            </a:solidFill>
                            <a:latin typeface="Cambria Math" panose="02040503050406030204" pitchFamily="18" charset="0"/>
                            <a:cs typeface="Times New Roman" panose="02020603050405020304" pitchFamily="18" charset="0"/>
                          </a:rPr>
                        </m:ctrlPr>
                      </m:fPr>
                      <m:num>
                        <m:sSub>
                          <m:sSubPr>
                            <m:ctrlPr>
                              <a:rPr lang="vi-VN" sz="3200" b="1" i="1">
                                <a:solidFill>
                                  <a:srgbClr val="0000FF"/>
                                </a:solidFill>
                                <a:latin typeface="Cambria Math" panose="02040503050406030204" pitchFamily="18" charset="0"/>
                                <a:cs typeface="Times New Roman" panose="02020603050405020304" pitchFamily="18" charset="0"/>
                              </a:rPr>
                            </m:ctrlPr>
                          </m:sSubPr>
                          <m:e>
                            <m:r>
                              <m:rPr>
                                <m:nor/>
                              </m:rPr>
                              <a:rPr lang="en-US" sz="3200" b="1" i="1" dirty="0">
                                <a:solidFill>
                                  <a:srgbClr val="0000FF"/>
                                </a:solidFill>
                                <a:latin typeface=".VnCommercial Script" panose="020B7200000000000000" pitchFamily="34" charset="0"/>
                                <a:cs typeface="Times New Roman" panose="02020603050405020304" pitchFamily="18" charset="0"/>
                              </a:rPr>
                              <m:t>P</m:t>
                            </m:r>
                          </m:e>
                          <m:sub>
                            <m:r>
                              <a:rPr lang="en-US" sz="3200" b="1" i="1" smtClean="0">
                                <a:solidFill>
                                  <a:srgbClr val="0000FF"/>
                                </a:solidFill>
                                <a:latin typeface="Cambria Math" panose="02040503050406030204" pitchFamily="18" charset="0"/>
                                <a:cs typeface="Times New Roman" panose="02020603050405020304" pitchFamily="18" charset="0"/>
                              </a:rPr>
                              <m:t>𝟐</m:t>
                            </m:r>
                          </m:sub>
                        </m:sSub>
                      </m:num>
                      <m:den>
                        <m:sSub>
                          <m:sSubPr>
                            <m:ctrlPr>
                              <a:rPr lang="en-US" sz="3200" b="1" i="1">
                                <a:solidFill>
                                  <a:srgbClr val="0000FF"/>
                                </a:solidFill>
                                <a:latin typeface="Cambria Math" panose="02040503050406030204" pitchFamily="18" charset="0"/>
                                <a:cs typeface="Times New Roman" panose="02020603050405020304" pitchFamily="18" charset="0"/>
                              </a:rPr>
                            </m:ctrlPr>
                          </m:sSubPr>
                          <m:e>
                            <m:r>
                              <a:rPr lang="en-US" sz="3200" b="1" i="1">
                                <a:solidFill>
                                  <a:srgbClr val="0000FF"/>
                                </a:solidFill>
                                <a:latin typeface="Cambria Math" panose="02040503050406030204" pitchFamily="18" charset="0"/>
                                <a:cs typeface="Times New Roman" panose="02020603050405020304" pitchFamily="18" charset="0"/>
                              </a:rPr>
                              <m:t>𝑼</m:t>
                            </m:r>
                          </m:e>
                          <m:sub>
                            <m:r>
                              <a:rPr lang="en-US" sz="3200" b="1" i="1" smtClean="0">
                                <a:solidFill>
                                  <a:srgbClr val="0000FF"/>
                                </a:solidFill>
                                <a:latin typeface="Cambria Math" panose="02040503050406030204" pitchFamily="18" charset="0"/>
                                <a:cs typeface="Times New Roman" panose="02020603050405020304" pitchFamily="18" charset="0"/>
                              </a:rPr>
                              <m:t>𝟐</m:t>
                            </m:r>
                          </m:sub>
                        </m:sSub>
                      </m:den>
                    </m:f>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𝟔</m:t>
                        </m:r>
                        <m:r>
                          <a:rPr lang="en-US" sz="2400" b="1" i="1">
                            <a:solidFill>
                              <a:srgbClr val="0000FF"/>
                            </a:solidFill>
                            <a:latin typeface="Cambria Math" panose="02040503050406030204" pitchFamily="18" charset="0"/>
                            <a:cs typeface="Times New Roman" panose="02020603050405020304" pitchFamily="18" charset="0"/>
                          </a:rPr>
                          <m:t>𝟎</m:t>
                        </m:r>
                      </m:num>
                      <m:den>
                        <m:r>
                          <a:rPr lang="en-US" sz="2400" b="1" i="1">
                            <a:solidFill>
                              <a:srgbClr val="0000FF"/>
                            </a:solidFill>
                            <a:latin typeface="Cambria Math" panose="02040503050406030204" pitchFamily="18" charset="0"/>
                            <a:cs typeface="Times New Roman" panose="02020603050405020304" pitchFamily="18" charset="0"/>
                          </a:rPr>
                          <m:t>𝟏𝟐𝟎</m:t>
                        </m:r>
                      </m:den>
                    </m:f>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r>
                      <a:rPr lang="en-US" sz="2400" b="1" i="1" smtClean="0">
                        <a:solidFill>
                          <a:srgbClr val="0000FF"/>
                        </a:solidFill>
                        <a:latin typeface="Cambria Math" panose="02040503050406030204" pitchFamily="18" charset="0"/>
                        <a:cs typeface="Times New Roman" panose="02020603050405020304" pitchFamily="18" charset="0"/>
                      </a:rPr>
                      <m:t>𝟎</m:t>
                    </m:r>
                    <m:r>
                      <a:rPr lang="en-US" sz="2400" b="1" i="1" smtClean="0">
                        <a:solidFill>
                          <a:srgbClr val="0000FF"/>
                        </a:solidFill>
                        <a:latin typeface="Cambria Math" panose="02040503050406030204" pitchFamily="18" charset="0"/>
                        <a:cs typeface="Times New Roman" panose="02020603050405020304" pitchFamily="18" charset="0"/>
                      </a:rPr>
                      <m:t>,</m:t>
                    </m:r>
                    <m:r>
                      <a:rPr lang="en-US" sz="2400" b="1" i="1" smtClean="0">
                        <a:solidFill>
                          <a:srgbClr val="0000FF"/>
                        </a:solidFill>
                        <a:latin typeface="Cambria Math" panose="02040503050406030204" pitchFamily="18" charset="0"/>
                        <a:cs typeface="Times New Roman" panose="02020603050405020304" pitchFamily="18" charset="0"/>
                      </a:rPr>
                      <m:t>𝟓</m:t>
                    </m:r>
                  </m:oMath>
                </a14:m>
                <a:r>
                  <a:rPr lang="vi-VN" sz="2400" b="1" i="1" dirty="0">
                    <a:solidFill>
                      <a:srgbClr val="0000FF"/>
                    </a:solidFill>
                    <a:ea typeface="Times New Roman" panose="02020603050405020304" pitchFamily="18" charset="0"/>
                    <a:cs typeface="Times New Roman" panose="02020603050405020304" pitchFamily="18" charset="0"/>
                  </a:rPr>
                  <a:t> (A)</a:t>
                </a:r>
              </a:p>
              <a:p>
                <a:pPr marL="28575">
                  <a:spcAft>
                    <a:spcPts val="0"/>
                  </a:spcAft>
                  <a:tabLst>
                    <a:tab pos="2743200" algn="ctr"/>
                    <a:tab pos="5486400" algn="r"/>
                  </a:tabLst>
                </a:pPr>
                <a:r>
                  <a:rPr lang="vi-VN" sz="2400" b="1" i="1" dirty="0" smtClean="0">
                    <a:solidFill>
                      <a:srgbClr val="0000FF"/>
                    </a:solidFill>
                    <a:latin typeface="Arial" panose="020B0604020202020204" pitchFamily="34" charset="0"/>
                    <a:ea typeface="Times New Roman" panose="02020603050405020304" pitchFamily="18" charset="0"/>
                    <a:cs typeface="Arial" panose="020B0604020202020204" pitchFamily="34" charset="0"/>
                  </a:rPr>
                  <a:t>→</a:t>
                </a:r>
                <a:r>
                  <a:rPr lang="en-US" sz="2400" b="1" i="1" dirty="0" smtClean="0">
                    <a:solidFill>
                      <a:srgbClr val="0000FF"/>
                    </a:solidFill>
                    <a:latin typeface="Arial" panose="020B0604020202020204" pitchFamily="34" charset="0"/>
                    <a:ea typeface="Times New Roman" panose="02020603050405020304" pitchFamily="18" charset="0"/>
                    <a:cs typeface="Arial" panose="020B0604020202020204" pitchFamily="34" charset="0"/>
                  </a:rPr>
                  <a: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2</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a:solidFill>
                      <a:srgbClr val="0000FF"/>
                    </a:solidFill>
                    <a:latin typeface="+mj-lt"/>
                    <a:ea typeface="Times New Roman" panose="02020603050405020304" pitchFamily="18" charset="0"/>
                    <a:cs typeface="Times New Roman" panose="02020603050405020304" pitchFamily="18" charset="0"/>
                  </a:rPr>
                  <a:t>&gt;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1</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endParaRPr lang="en-US" sz="2400" b="1" i="1" baseline="-25000" dirty="0">
                  <a:solidFill>
                    <a:srgbClr val="0000FF"/>
                  </a:solidFill>
                  <a:latin typeface="+mj-lt"/>
                  <a:ea typeface="Times New Roman" panose="02020603050405020304" pitchFamily="18" charset="0"/>
                  <a:cs typeface="Times New Roman" panose="02020603050405020304" pitchFamily="18" charset="0"/>
                </a:endParaRPr>
              </a:p>
              <a:p>
                <a:pPr marL="28575">
                  <a:spcAft>
                    <a:spcPts val="0"/>
                  </a:spcAft>
                  <a:tabLst>
                    <a:tab pos="2743200" algn="ctr"/>
                    <a:tab pos="5486400" algn="r"/>
                  </a:tabLst>
                </a:pPr>
                <a:r>
                  <a:rPr lang="en-US" sz="2400" b="1" i="1" dirty="0" smtClean="0">
                    <a:solidFill>
                      <a:srgbClr val="0000FF"/>
                    </a:solidFill>
                    <a:latin typeface="Arial" panose="020B0604020202020204" pitchFamily="34" charset="0"/>
                    <a:ea typeface="Times New Roman" panose="02020603050405020304" pitchFamily="18" charset="0"/>
                    <a:cs typeface="Arial" panose="020B0604020202020204" pitchFamily="34"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a:solidFill>
                      <a:srgbClr val="0000FF"/>
                    </a:solidFill>
                    <a:latin typeface="+mj-lt"/>
                    <a:ea typeface="Times New Roman" panose="02020603050405020304" pitchFamily="18" charset="0"/>
                    <a:cs typeface="Times New Roman" panose="02020603050405020304" pitchFamily="18" charset="0"/>
                  </a:rPr>
                  <a:t>đèn 2 sáng </a:t>
                </a:r>
                <a:r>
                  <a:rPr lang="vi-VN" sz="2400" b="1" i="1" dirty="0" smtClean="0">
                    <a:solidFill>
                      <a:srgbClr val="0000FF"/>
                    </a:solidFill>
                    <a:latin typeface="+mj-lt"/>
                    <a:ea typeface="Times New Roman" panose="02020603050405020304" pitchFamily="18" charset="0"/>
                    <a:cs typeface="Times New Roman" panose="02020603050405020304" pitchFamily="18" charset="0"/>
                  </a:rPr>
                  <a:t>hơn</a:t>
                </a:r>
                <a:r>
                  <a:rPr lang="en-US" sz="2400" b="1" i="1" dirty="0" smtClean="0">
                    <a:solidFill>
                      <a:srgbClr val="0000FF"/>
                    </a:solidFill>
                    <a:latin typeface="+mj-lt"/>
                    <a:ea typeface="Times New Roman" panose="02020603050405020304" pitchFamily="18" charset="0"/>
                    <a:cs typeface="Times New Roman" panose="02020603050405020304" pitchFamily="18" charset="0"/>
                  </a:rPr>
                  <a:t>.</a:t>
                </a:r>
                <a:endParaRPr lang="en-US" sz="2400" b="1" i="1" dirty="0">
                  <a:solidFill>
                    <a:srgbClr val="0000FF"/>
                  </a:solidFill>
                  <a:latin typeface="+mj-lt"/>
                  <a:ea typeface="Times New Roman" panose="02020603050405020304" pitchFamily="18" charset="0"/>
                  <a:cs typeface="Times New Roman" panose="02020603050405020304" pitchFamily="18" charset="0"/>
                </a:endParaRPr>
              </a:p>
              <a:p>
                <a:pPr marL="28575">
                  <a:spcAft>
                    <a:spcPts val="0"/>
                  </a:spcAft>
                  <a:tabLst>
                    <a:tab pos="2743200" algn="ctr"/>
                    <a:tab pos="5486400" algn="r"/>
                  </a:tabLst>
                </a:pPr>
                <a:endParaRPr lang="en-US" sz="2400" b="1" i="1" dirty="0" smtClean="0">
                  <a:solidFill>
                    <a:srgbClr val="0000FF"/>
                  </a:solidFill>
                  <a:latin typeface="+mj-lt"/>
                  <a:ea typeface="Times New Roman" panose="02020603050405020304" pitchFamily="18"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2411721" y="2276394"/>
                <a:ext cx="5297620" cy="4974182"/>
              </a:xfrm>
              <a:prstGeom prst="rect">
                <a:avLst/>
              </a:prstGeom>
              <a:blipFill>
                <a:blip r:embed="rId2"/>
                <a:stretch>
                  <a:fillRect l="-1841" t="-980"/>
                </a:stretch>
              </a:blipFill>
            </p:spPr>
            <p:txBody>
              <a:bodyPr/>
              <a:lstStyle/>
              <a:p>
                <a:r>
                  <a:rPr lang="vi-VN">
                    <a:noFill/>
                  </a:rPr>
                  <a:t> </a:t>
                </a:r>
              </a:p>
            </p:txBody>
          </p:sp>
        </mc:Fallback>
      </mc:AlternateContent>
      <p:cxnSp>
        <p:nvCxnSpPr>
          <p:cNvPr id="8" name="Straight Connector 7"/>
          <p:cNvCxnSpPr/>
          <p:nvPr/>
        </p:nvCxnSpPr>
        <p:spPr>
          <a:xfrm flipV="1">
            <a:off x="7468465" y="2357573"/>
            <a:ext cx="15240" cy="4202562"/>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 name="Rectangle 1"/>
              <p:cNvSpPr/>
              <p:nvPr/>
            </p:nvSpPr>
            <p:spPr>
              <a:xfrm>
                <a:off x="7468465" y="2260407"/>
                <a:ext cx="4841740" cy="4517006"/>
              </a:xfrm>
              <a:prstGeom prst="rect">
                <a:avLst/>
              </a:prstGeom>
            </p:spPr>
            <p:txBody>
              <a:bodyPr wrap="square">
                <a:spAutoFit/>
              </a:bodyPr>
              <a:lstStyle/>
              <a:p>
                <a:pPr marL="28575">
                  <a:spcAft>
                    <a:spcPts val="0"/>
                  </a:spcAft>
                  <a:tabLst>
                    <a:tab pos="2743200" algn="ctr"/>
                    <a:tab pos="5486400" algn="r"/>
                  </a:tabLst>
                </a:pPr>
                <a:r>
                  <a:rPr lang="vi-VN" sz="2400" b="1" i="1" dirty="0" smtClean="0">
                    <a:solidFill>
                      <a:srgbClr val="0000FF"/>
                    </a:solidFill>
                    <a:latin typeface="+mj-lt"/>
                    <a:ea typeface="Times New Roman" panose="02020603050405020304" pitchFamily="18" charset="0"/>
                    <a:cs typeface="Times New Roman" panose="02020603050405020304" pitchFamily="18" charset="0"/>
                  </a:rPr>
                  <a:t>b. </a:t>
                </a: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𝑹</m:t>
                        </m:r>
                      </m:e>
                      <m:sub>
                        <m:r>
                          <a:rPr lang="en-US" sz="2400" b="1" i="1">
                            <a:solidFill>
                              <a:srgbClr val="0000FF"/>
                            </a:solidFill>
                            <a:latin typeface="Cambria Math" panose="02040503050406030204" pitchFamily="18" charset="0"/>
                            <a:cs typeface="Times New Roman" panose="02020603050405020304" pitchFamily="18" charset="0"/>
                          </a:rPr>
                          <m:t>𝟏</m:t>
                        </m:r>
                      </m:sub>
                    </m:sSub>
                  </m:oMath>
                </a14:m>
                <a:r>
                  <a:rPr lang="en-US" sz="2400" b="1" i="1" dirty="0">
                    <a:solidFill>
                      <a:srgbClr val="0000FF"/>
                    </a:solidFill>
                    <a:ea typeface="Times New Roman" panose="02020603050405020304" pitchFamily="18" charset="0"/>
                    <a:cs typeface="Times New Roman" panose="02020603050405020304" pitchFamily="18" charset="0"/>
                  </a:rPr>
                  <a:t> </a:t>
                </a:r>
                <a:r>
                  <a:rPr lang="en-US" sz="2400" b="1" i="1" dirty="0" smtClean="0">
                    <a:solidFill>
                      <a:srgbClr val="0000FF"/>
                    </a:solidFill>
                    <a:ea typeface="Times New Roman" panose="02020603050405020304" pitchFamily="18" charset="0"/>
                    <a:cs typeface="Times New Roman" panose="02020603050405020304" pitchFamily="18" charset="0"/>
                  </a:rPr>
                  <a:t>nt </a:t>
                </a: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𝑹</m:t>
                        </m:r>
                      </m:e>
                      <m:sub>
                        <m:r>
                          <a:rPr lang="en-US" sz="2400" b="1" i="1">
                            <a:solidFill>
                              <a:srgbClr val="0000FF"/>
                            </a:solidFill>
                            <a:latin typeface="Cambria Math" panose="02040503050406030204" pitchFamily="18" charset="0"/>
                            <a:cs typeface="Times New Roman" panose="02020603050405020304" pitchFamily="18" charset="0"/>
                          </a:rPr>
                          <m:t>𝟐</m:t>
                        </m:r>
                      </m:sub>
                    </m:sSub>
                  </m:oMath>
                </a14:m>
                <a:endParaRPr lang="en-US" sz="2400" b="1" i="1" dirty="0" smtClean="0">
                  <a:solidFill>
                    <a:srgbClr val="0000FF"/>
                  </a:solidFill>
                  <a:latin typeface="+mj-lt"/>
                  <a:ea typeface="Times New Roman" panose="02020603050405020304" pitchFamily="18" charset="0"/>
                  <a:cs typeface="Times New Roman" panose="02020603050405020304" pitchFamily="18" charset="0"/>
                </a:endParaRPr>
              </a:p>
              <a:p>
                <a:pPr marL="28575">
                  <a:spcAft>
                    <a:spcPts val="0"/>
                  </a:spcAft>
                  <a:tabLst>
                    <a:tab pos="2743200" algn="ctr"/>
                    <a:tab pos="5486400" algn="r"/>
                  </a:tabLst>
                </a:pP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1</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smtClean="0">
                            <a:solidFill>
                              <a:srgbClr val="0000FF"/>
                            </a:solidFill>
                            <a:latin typeface="Cambria Math" panose="02040503050406030204" pitchFamily="18" charset="0"/>
                            <a:cs typeface="Times New Roman" panose="02020603050405020304" pitchFamily="18" charset="0"/>
                          </a:rPr>
                        </m:ctrlPr>
                      </m:fPr>
                      <m:num>
                        <m:sSubSup>
                          <m:sSubSupPr>
                            <m:ctrlPr>
                              <a:rPr lang="vi-VN" sz="2400" b="1" i="1" smtClean="0">
                                <a:solidFill>
                                  <a:srgbClr val="0000FF"/>
                                </a:solidFill>
                                <a:latin typeface="Cambria Math" panose="02040503050406030204" pitchFamily="18" charset="0"/>
                                <a:cs typeface="Times New Roman" panose="02020603050405020304" pitchFamily="18" charset="0"/>
                              </a:rPr>
                            </m:ctrlPr>
                          </m:sSubSupPr>
                          <m:e>
                            <m:r>
                              <a:rPr lang="en-US" sz="2400" b="1" i="1" smtClean="0">
                                <a:solidFill>
                                  <a:srgbClr val="0000FF"/>
                                </a:solidFill>
                                <a:latin typeface="Cambria Math" panose="02040503050406030204" pitchFamily="18" charset="0"/>
                                <a:cs typeface="Times New Roman" panose="02020603050405020304" pitchFamily="18" charset="0"/>
                              </a:rPr>
                              <m:t>𝑼</m:t>
                            </m:r>
                          </m:e>
                          <m:sub>
                            <m:r>
                              <a:rPr lang="en-US" sz="2400" b="1" i="1" smtClean="0">
                                <a:solidFill>
                                  <a:srgbClr val="0000FF"/>
                                </a:solidFill>
                                <a:latin typeface="Cambria Math" panose="02040503050406030204" pitchFamily="18" charset="0"/>
                                <a:cs typeface="Times New Roman" panose="02020603050405020304" pitchFamily="18" charset="0"/>
                              </a:rPr>
                              <m:t>đ</m:t>
                            </m:r>
                            <m:r>
                              <a:rPr lang="en-US" sz="2400" b="1" i="1" smtClean="0">
                                <a:solidFill>
                                  <a:srgbClr val="0000FF"/>
                                </a:solidFill>
                                <a:latin typeface="Cambria Math" panose="02040503050406030204" pitchFamily="18" charset="0"/>
                                <a:cs typeface="Times New Roman" panose="02020603050405020304" pitchFamily="18" charset="0"/>
                              </a:rPr>
                              <m:t>𝒎</m:t>
                            </m:r>
                            <m:r>
                              <a:rPr lang="en-US" sz="2400" b="1" i="1" smtClean="0">
                                <a:solidFill>
                                  <a:srgbClr val="0000FF"/>
                                </a:solidFill>
                                <a:latin typeface="Cambria Math" panose="02040503050406030204" pitchFamily="18" charset="0"/>
                                <a:cs typeface="Times New Roman" panose="02020603050405020304" pitchFamily="18" charset="0"/>
                              </a:rPr>
                              <m:t>𝟏</m:t>
                            </m:r>
                          </m:sub>
                          <m:sup>
                            <m:r>
                              <a:rPr lang="en-US" sz="2400" b="1" i="1" smtClean="0">
                                <a:solidFill>
                                  <a:srgbClr val="0000FF"/>
                                </a:solidFill>
                                <a:latin typeface="Cambria Math" panose="02040503050406030204" pitchFamily="18" charset="0"/>
                                <a:cs typeface="Times New Roman" panose="02020603050405020304" pitchFamily="18" charset="0"/>
                              </a:rPr>
                              <m:t>𝟐</m:t>
                            </m:r>
                          </m:sup>
                        </m:sSubSup>
                      </m:num>
                      <m:den>
                        <m:sSub>
                          <m:sSubPr>
                            <m:ctrlPr>
                              <a:rPr lang="vi-VN" sz="2400" b="1" i="1" smtClean="0">
                                <a:solidFill>
                                  <a:srgbClr val="0000FF"/>
                                </a:solidFill>
                                <a:latin typeface="Cambria Math" panose="02040503050406030204" pitchFamily="18" charset="0"/>
                                <a:cs typeface="Times New Roman" panose="02020603050405020304" pitchFamily="18" charset="0"/>
                              </a:rPr>
                            </m:ctrlPr>
                          </m:sSubPr>
                          <m:e>
                            <m:r>
                              <a:rPr lang="en-US" sz="2400" b="1" i="1" smtClean="0">
                                <a:solidFill>
                                  <a:srgbClr val="0000FF"/>
                                </a:solidFill>
                                <a:latin typeface="Cambria Math" panose="02040503050406030204" pitchFamily="18" charset="0"/>
                                <a:cs typeface="Times New Roman" panose="02020603050405020304" pitchFamily="18" charset="0"/>
                              </a:rPr>
                              <m:t>𝑷</m:t>
                            </m:r>
                          </m:e>
                          <m:sub>
                            <m:r>
                              <a:rPr lang="en-US" sz="2400" b="1" i="1" smtClean="0">
                                <a:solidFill>
                                  <a:srgbClr val="0000FF"/>
                                </a:solidFill>
                                <a:latin typeface="Cambria Math" panose="02040503050406030204" pitchFamily="18" charset="0"/>
                                <a:cs typeface="Times New Roman" panose="02020603050405020304" pitchFamily="18" charset="0"/>
                              </a:rPr>
                              <m:t>đ</m:t>
                            </m:r>
                            <m:r>
                              <a:rPr lang="en-US" sz="2400" b="1" i="1" smtClean="0">
                                <a:solidFill>
                                  <a:srgbClr val="0000FF"/>
                                </a:solidFill>
                                <a:latin typeface="Cambria Math" panose="02040503050406030204" pitchFamily="18" charset="0"/>
                                <a:cs typeface="Times New Roman" panose="02020603050405020304" pitchFamily="18" charset="0"/>
                              </a:rPr>
                              <m:t>𝒎</m:t>
                            </m:r>
                            <m:r>
                              <a:rPr lang="en-US" sz="2400" b="1" i="1" smtClean="0">
                                <a:solidFill>
                                  <a:srgbClr val="0000FF"/>
                                </a:solidFill>
                                <a:latin typeface="Cambria Math" panose="02040503050406030204" pitchFamily="18" charset="0"/>
                                <a:cs typeface="Times New Roman" panose="02020603050405020304" pitchFamily="18" charset="0"/>
                              </a:rPr>
                              <m:t>𝟏</m:t>
                            </m:r>
                          </m:sub>
                        </m:sSub>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sSup>
                          <m:sSupPr>
                            <m:ctrlPr>
                              <a:rPr lang="vi-VN" sz="2400" b="1" i="1" smtClean="0">
                                <a:solidFill>
                                  <a:srgbClr val="0000FF"/>
                                </a:solidFill>
                                <a:latin typeface="Cambria Math" panose="02040503050406030204" pitchFamily="18" charset="0"/>
                                <a:cs typeface="Times New Roman" panose="02020603050405020304" pitchFamily="18" charset="0"/>
                              </a:rPr>
                            </m:ctrlPr>
                          </m:sSupPr>
                          <m:e>
                            <m:r>
                              <a:rPr lang="en-US" sz="2400" b="1" i="1" smtClean="0">
                                <a:solidFill>
                                  <a:srgbClr val="0000FF"/>
                                </a:solidFill>
                                <a:latin typeface="Cambria Math" panose="02040503050406030204" pitchFamily="18" charset="0"/>
                                <a:cs typeface="Times New Roman" panose="02020603050405020304" pitchFamily="18" charset="0"/>
                              </a:rPr>
                              <m:t>𝟏𝟐𝟎</m:t>
                            </m:r>
                          </m:e>
                          <m:sup>
                            <m:r>
                              <a:rPr lang="en-US" sz="2400" b="1" i="1" smtClean="0">
                                <a:solidFill>
                                  <a:srgbClr val="0000FF"/>
                                </a:solidFill>
                                <a:latin typeface="Cambria Math" panose="02040503050406030204" pitchFamily="18" charset="0"/>
                                <a:cs typeface="Times New Roman" panose="02020603050405020304" pitchFamily="18" charset="0"/>
                              </a:rPr>
                              <m:t>𝟐</m:t>
                            </m:r>
                          </m:sup>
                        </m:sSup>
                      </m:num>
                      <m:den>
                        <m:r>
                          <a:rPr lang="en-US" sz="2400" b="1" i="1" smtClean="0">
                            <a:solidFill>
                              <a:srgbClr val="0000FF"/>
                            </a:solidFill>
                            <a:latin typeface="Cambria Math" panose="02040503050406030204" pitchFamily="18" charset="0"/>
                            <a:cs typeface="Times New Roman" panose="02020603050405020304" pitchFamily="18" charset="0"/>
                          </a:rPr>
                          <m:t>𝟒𝟎</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360(Ω</a:t>
                </a:r>
                <a:r>
                  <a:rPr lang="vi-VN" sz="2400" b="1" i="1" dirty="0">
                    <a:solidFill>
                      <a:srgbClr val="0000FF"/>
                    </a:solidFill>
                    <a:latin typeface="+mj-lt"/>
                    <a:ea typeface="Times New Roman" panose="02020603050405020304" pitchFamily="18" charset="0"/>
                    <a:cs typeface="Times New Roman" panose="02020603050405020304" pitchFamily="18" charset="0"/>
                  </a:rPr>
                  <a:t>) </a:t>
                </a:r>
              </a:p>
              <a:p>
                <a:pPr marL="28575">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2</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sSubSup>
                          <m:sSubSupPr>
                            <m:ctrlPr>
                              <a:rPr lang="vi-VN" sz="2400" b="1" i="1">
                                <a:solidFill>
                                  <a:srgbClr val="0000FF"/>
                                </a:solidFill>
                                <a:latin typeface="Cambria Math" panose="02040503050406030204" pitchFamily="18" charset="0"/>
                                <a:cs typeface="Times New Roman" panose="02020603050405020304" pitchFamily="18" charset="0"/>
                              </a:rPr>
                            </m:ctrlPr>
                          </m:sSubSupPr>
                          <m:e>
                            <m:r>
                              <a:rPr lang="en-US" sz="2400" b="1" i="1">
                                <a:solidFill>
                                  <a:srgbClr val="0000FF"/>
                                </a:solidFill>
                                <a:latin typeface="Cambria Math" panose="02040503050406030204" pitchFamily="18" charset="0"/>
                                <a:cs typeface="Times New Roman" panose="02020603050405020304" pitchFamily="18" charset="0"/>
                              </a:rPr>
                              <m:t>𝑼</m:t>
                            </m:r>
                          </m:e>
                          <m:sub>
                            <m:r>
                              <a:rPr lang="en-US" sz="2400" b="1" i="1">
                                <a:solidFill>
                                  <a:srgbClr val="0000FF"/>
                                </a:solidFill>
                                <a:latin typeface="Cambria Math" panose="02040503050406030204" pitchFamily="18" charset="0"/>
                                <a:cs typeface="Times New Roman" panose="02020603050405020304" pitchFamily="18" charset="0"/>
                              </a:rPr>
                              <m:t>đ</m:t>
                            </m:r>
                            <m:r>
                              <a:rPr lang="en-US" sz="2400" b="1" i="1">
                                <a:solidFill>
                                  <a:srgbClr val="0000FF"/>
                                </a:solidFill>
                                <a:latin typeface="Cambria Math" panose="02040503050406030204" pitchFamily="18" charset="0"/>
                                <a:cs typeface="Times New Roman" panose="02020603050405020304" pitchFamily="18" charset="0"/>
                              </a:rPr>
                              <m:t>𝒎</m:t>
                            </m:r>
                            <m:r>
                              <a:rPr lang="en-US" sz="2400" b="1" i="1" smtClean="0">
                                <a:solidFill>
                                  <a:srgbClr val="0000FF"/>
                                </a:solidFill>
                                <a:latin typeface="Cambria Math" panose="02040503050406030204" pitchFamily="18" charset="0"/>
                                <a:cs typeface="Times New Roman" panose="02020603050405020304" pitchFamily="18" charset="0"/>
                              </a:rPr>
                              <m:t>𝟐</m:t>
                            </m:r>
                          </m:sub>
                          <m:sup>
                            <m:r>
                              <a:rPr lang="en-US" sz="2400" b="1" i="1">
                                <a:solidFill>
                                  <a:srgbClr val="0000FF"/>
                                </a:solidFill>
                                <a:latin typeface="Cambria Math" panose="02040503050406030204" pitchFamily="18" charset="0"/>
                                <a:cs typeface="Times New Roman" panose="02020603050405020304" pitchFamily="18" charset="0"/>
                              </a:rPr>
                              <m:t>𝟐</m:t>
                            </m:r>
                          </m:sup>
                        </m:sSubSup>
                      </m:num>
                      <m:den>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𝑷</m:t>
                            </m:r>
                          </m:e>
                          <m:sub>
                            <m:r>
                              <a:rPr lang="en-US" sz="2400" b="1" i="1">
                                <a:solidFill>
                                  <a:srgbClr val="0000FF"/>
                                </a:solidFill>
                                <a:latin typeface="Cambria Math" panose="02040503050406030204" pitchFamily="18" charset="0"/>
                                <a:cs typeface="Times New Roman" panose="02020603050405020304" pitchFamily="18" charset="0"/>
                              </a:rPr>
                              <m:t>đ</m:t>
                            </m:r>
                            <m:r>
                              <a:rPr lang="en-US" sz="2400" b="1" i="1">
                                <a:solidFill>
                                  <a:srgbClr val="0000FF"/>
                                </a:solidFill>
                                <a:latin typeface="Cambria Math" panose="02040503050406030204" pitchFamily="18" charset="0"/>
                                <a:cs typeface="Times New Roman" panose="02020603050405020304" pitchFamily="18" charset="0"/>
                              </a:rPr>
                              <m:t>𝒎</m:t>
                            </m:r>
                            <m:r>
                              <a:rPr lang="en-US" sz="2400" b="1" i="1" smtClean="0">
                                <a:solidFill>
                                  <a:srgbClr val="0000FF"/>
                                </a:solidFill>
                                <a:latin typeface="Cambria Math" panose="02040503050406030204" pitchFamily="18" charset="0"/>
                                <a:cs typeface="Times New Roman" panose="02020603050405020304" pitchFamily="18" charset="0"/>
                              </a:rPr>
                              <m:t>𝟐</m:t>
                            </m:r>
                          </m:sub>
                        </m:sSub>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sSup>
                          <m:sSupPr>
                            <m:ctrlPr>
                              <a:rPr lang="vi-VN" sz="2400" b="1" i="1">
                                <a:solidFill>
                                  <a:srgbClr val="0000FF"/>
                                </a:solidFill>
                                <a:latin typeface="Cambria Math" panose="02040503050406030204" pitchFamily="18" charset="0"/>
                                <a:cs typeface="Times New Roman" panose="02020603050405020304" pitchFamily="18" charset="0"/>
                              </a:rPr>
                            </m:ctrlPr>
                          </m:sSupPr>
                          <m:e>
                            <m:r>
                              <a:rPr lang="en-US" sz="2400" b="1" i="1">
                                <a:solidFill>
                                  <a:srgbClr val="0000FF"/>
                                </a:solidFill>
                                <a:latin typeface="Cambria Math" panose="02040503050406030204" pitchFamily="18" charset="0"/>
                                <a:cs typeface="Times New Roman" panose="02020603050405020304" pitchFamily="18" charset="0"/>
                              </a:rPr>
                              <m:t>𝟏𝟐𝟎</m:t>
                            </m:r>
                          </m:e>
                          <m:sup>
                            <m:r>
                              <a:rPr lang="en-US" sz="2400" b="1" i="1">
                                <a:solidFill>
                                  <a:srgbClr val="0000FF"/>
                                </a:solidFill>
                                <a:latin typeface="Cambria Math" panose="02040503050406030204" pitchFamily="18" charset="0"/>
                                <a:cs typeface="Times New Roman" panose="02020603050405020304" pitchFamily="18" charset="0"/>
                              </a:rPr>
                              <m:t>𝟐</m:t>
                            </m:r>
                          </m:sup>
                        </m:sSup>
                      </m:num>
                      <m:den>
                        <m:r>
                          <a:rPr lang="en-US" sz="2400" b="1" i="1" smtClean="0">
                            <a:solidFill>
                              <a:srgbClr val="0000FF"/>
                            </a:solidFill>
                            <a:latin typeface="Cambria Math" panose="02040503050406030204" pitchFamily="18" charset="0"/>
                            <a:cs typeface="Times New Roman" panose="02020603050405020304" pitchFamily="18" charset="0"/>
                          </a:rPr>
                          <m:t>𝟔</m:t>
                        </m:r>
                        <m:r>
                          <a:rPr lang="en-US" sz="2400" b="1" i="1">
                            <a:solidFill>
                              <a:srgbClr val="0000FF"/>
                            </a:solidFill>
                            <a:latin typeface="Cambria Math" panose="02040503050406030204" pitchFamily="18" charset="0"/>
                            <a:cs typeface="Times New Roman" panose="02020603050405020304" pitchFamily="18" charset="0"/>
                          </a:rPr>
                          <m:t>𝟎</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240(Ω</a:t>
                </a:r>
                <a:r>
                  <a:rPr lang="vi-VN" sz="2400" b="1" i="1" dirty="0">
                    <a:solidFill>
                      <a:srgbClr val="0000FF"/>
                    </a:solidFill>
                    <a:latin typeface="+mj-lt"/>
                    <a:ea typeface="Times New Roman" panose="02020603050405020304" pitchFamily="18" charset="0"/>
                    <a:cs typeface="Times New Roman" panose="02020603050405020304" pitchFamily="18" charset="0"/>
                  </a:rPr>
                  <a:t>)</a:t>
                </a:r>
              </a:p>
              <a:p>
                <a:pPr marL="28575">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1</a:t>
                </a:r>
                <a:r>
                  <a:rPr lang="vi-VN" sz="2400" b="1" i="1" dirty="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cs typeface="Times New Roman" panose="02020603050405020304" pitchFamily="18" charset="0"/>
                  </a:rPr>
                  <a:t>2</a:t>
                </a:r>
                <a:r>
                  <a:rPr lang="en-US" sz="2400" b="1" i="1" baseline="-25000"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360</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240</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600(Ω</a:t>
                </a:r>
                <a:r>
                  <a:rPr lang="vi-VN" sz="2400" b="1" i="1" dirty="0">
                    <a:solidFill>
                      <a:srgbClr val="0000FF"/>
                    </a:solidFill>
                    <a:latin typeface="+mj-lt"/>
                    <a:ea typeface="Times New Roman" panose="02020603050405020304" pitchFamily="18" charset="0"/>
                    <a:cs typeface="Times New Roman" panose="02020603050405020304" pitchFamily="18" charset="0"/>
                  </a:rPr>
                  <a:t>)	</a:t>
                </a:r>
              </a:p>
              <a:p>
                <a:pPr marL="28575">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𝑰</m:t>
                        </m:r>
                      </m:e>
                      <m:sub>
                        <m:r>
                          <a:rPr lang="en-US" sz="2400" b="1" i="1">
                            <a:solidFill>
                              <a:srgbClr val="0000FF"/>
                            </a:solidFill>
                            <a:latin typeface="Cambria Math" panose="02040503050406030204" pitchFamily="18" charset="0"/>
                            <a:cs typeface="Times New Roman" panose="02020603050405020304" pitchFamily="18" charset="0"/>
                          </a:rPr>
                          <m:t>𝟏</m:t>
                        </m:r>
                      </m:sub>
                    </m:sSub>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sSub>
                      <m:sSubPr>
                        <m:ctrlPr>
                          <a:rPr lang="vi-VN" sz="2400" b="1" i="1">
                            <a:solidFill>
                              <a:srgbClr val="0000FF"/>
                            </a:solidFill>
                            <a:latin typeface="Cambria Math" panose="02040503050406030204" pitchFamily="18" charset="0"/>
                            <a:cs typeface="Times New Roman" panose="02020603050405020304" pitchFamily="18" charset="0"/>
                          </a:rPr>
                        </m:ctrlPr>
                      </m:sSubPr>
                      <m:e>
                        <m:r>
                          <a:rPr lang="en-US" sz="2400" b="1" i="1">
                            <a:solidFill>
                              <a:srgbClr val="0000FF"/>
                            </a:solidFill>
                            <a:latin typeface="Cambria Math" panose="02040503050406030204" pitchFamily="18" charset="0"/>
                            <a:cs typeface="Times New Roman" panose="02020603050405020304" pitchFamily="18" charset="0"/>
                          </a:rPr>
                          <m:t>𝑰</m:t>
                        </m:r>
                      </m:e>
                      <m:sub>
                        <m:r>
                          <a:rPr lang="en-US" sz="2400" b="1" i="1" smtClean="0">
                            <a:solidFill>
                              <a:srgbClr val="0000FF"/>
                            </a:solidFill>
                            <a:latin typeface="Cambria Math" panose="02040503050406030204" pitchFamily="18" charset="0"/>
                            <a:cs typeface="Times New Roman" panose="02020603050405020304" pitchFamily="18" charset="0"/>
                          </a:rPr>
                          <m:t>𝟐</m:t>
                        </m:r>
                      </m:sub>
                    </m:sSub>
                  </m:oMath>
                </a14:m>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a:solidFill>
                      <a:srgbClr val="0000FF"/>
                    </a:solidFill>
                    <a:ea typeface="Times New Roman" panose="02020603050405020304" pitchFamily="18" charset="0"/>
                    <a:cs typeface="Times New Roman" panose="02020603050405020304" pitchFamily="18" charset="0"/>
                  </a:rPr>
                  <a:t>=</a:t>
                </a:r>
                <a:r>
                  <a:rPr lang="en-US" sz="2400" b="1" i="1" dirty="0">
                    <a:solidFill>
                      <a:srgbClr val="0000FF"/>
                    </a:solidFill>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I</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𝑼</m:t>
                        </m:r>
                      </m:num>
                      <m:den>
                        <m:r>
                          <a:rPr lang="en-US" sz="2400" b="1" i="1" smtClean="0">
                            <a:solidFill>
                              <a:srgbClr val="0000FF"/>
                            </a:solidFill>
                            <a:latin typeface="Cambria Math" panose="02040503050406030204" pitchFamily="18" charset="0"/>
                            <a:cs typeface="Times New Roman" panose="02020603050405020304" pitchFamily="18" charset="0"/>
                          </a:rPr>
                          <m:t>𝑹</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ea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𝟏𝟐𝟎</m:t>
                        </m:r>
                      </m:num>
                      <m:den>
                        <m:r>
                          <a:rPr lang="en-US" sz="2400" b="1" i="1" smtClean="0">
                            <a:solidFill>
                              <a:srgbClr val="0000FF"/>
                            </a:solidFill>
                            <a:latin typeface="Cambria Math" panose="02040503050406030204" pitchFamily="18" charset="0"/>
                            <a:cs typeface="Times New Roman" panose="02020603050405020304" pitchFamily="18" charset="0"/>
                          </a:rPr>
                          <m:t>𝟔𝟎</m:t>
                        </m:r>
                      </m:den>
                    </m:f>
                  </m:oMath>
                </a14:m>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0,2</a:t>
                </a:r>
                <a:r>
                  <a:rPr lang="en-US" sz="2400" b="1" i="1" dirty="0" smtClean="0">
                    <a:solidFill>
                      <a:srgbClr val="0000FF"/>
                    </a:solidFill>
                    <a:latin typeface="+mj-lt"/>
                    <a:ea typeface="Times New Roman" panose="02020603050405020304" pitchFamily="18" charset="0"/>
                    <a:cs typeface="Times New Roman" panose="02020603050405020304" pitchFamily="18" charset="0"/>
                  </a:rPr>
                  <a:t> </a:t>
                </a:r>
                <a:r>
                  <a:rPr lang="vi-VN" sz="2400" b="1" i="1" dirty="0" smtClean="0">
                    <a:solidFill>
                      <a:srgbClr val="0000FF"/>
                    </a:solidFill>
                    <a:latin typeface="+mj-lt"/>
                    <a:ea typeface="Times New Roman" panose="02020603050405020304" pitchFamily="18" charset="0"/>
                    <a:cs typeface="Times New Roman" panose="02020603050405020304" pitchFamily="18" charset="0"/>
                  </a:rPr>
                  <a:t>(</a:t>
                </a:r>
                <a:r>
                  <a:rPr lang="vi-VN" sz="2400" b="1" i="1" dirty="0">
                    <a:solidFill>
                      <a:srgbClr val="0000FF"/>
                    </a:solidFill>
                    <a:latin typeface="+mj-lt"/>
                    <a:ea typeface="Times New Roman" panose="02020603050405020304" pitchFamily="18" charset="0"/>
                    <a:cs typeface="Times New Roman" panose="02020603050405020304" pitchFamily="18" charset="0"/>
                  </a:rPr>
                  <a:t>A)</a:t>
                </a:r>
              </a:p>
              <a:p>
                <a:pPr indent="273050"/>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rPr>
                  <a:t>1</a:t>
                </a:r>
                <a:r>
                  <a:rPr lang="en-US" sz="2400" b="1" i="1" baseline="-25000"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14:m>
                  <m:oMath xmlns:m="http://schemas.openxmlformats.org/officeDocument/2006/math">
                    <m:sSubSup>
                      <m:sSubSupPr>
                        <m:ctrlPr>
                          <a:rPr lang="vi-VN" sz="2400" b="1" i="1" dirty="0" smtClean="0">
                            <a:solidFill>
                              <a:srgbClr val="0000FF"/>
                            </a:solidFill>
                            <a:latin typeface="Cambria Math" panose="02040503050406030204" pitchFamily="18" charset="0"/>
                          </a:rPr>
                        </m:ctrlPr>
                      </m:sSubSupPr>
                      <m:e>
                        <m:r>
                          <a:rPr lang="en-US" sz="2400" b="1" i="1" dirty="0" smtClean="0">
                            <a:solidFill>
                              <a:srgbClr val="0000FF"/>
                            </a:solidFill>
                            <a:latin typeface="Cambria Math" panose="02040503050406030204" pitchFamily="18" charset="0"/>
                          </a:rPr>
                          <m:t>𝑰</m:t>
                        </m:r>
                      </m:e>
                      <m:sub>
                        <m:r>
                          <a:rPr lang="en-US" sz="2400" b="1" i="1" dirty="0" smtClean="0">
                            <a:solidFill>
                              <a:srgbClr val="0000FF"/>
                            </a:solidFill>
                            <a:latin typeface="Cambria Math" panose="02040503050406030204" pitchFamily="18" charset="0"/>
                          </a:rPr>
                          <m:t>𝟏</m:t>
                        </m:r>
                      </m:sub>
                      <m:sup>
                        <m:r>
                          <a:rPr lang="en-US" sz="2400" b="1" i="1" dirty="0" smtClean="0">
                            <a:solidFill>
                              <a:srgbClr val="0000FF"/>
                            </a:solidFill>
                            <a:latin typeface="Cambria Math" panose="02040503050406030204" pitchFamily="18" charset="0"/>
                          </a:rPr>
                          <m:t>𝟐</m:t>
                        </m:r>
                      </m:sup>
                    </m:sSubSup>
                    <m:r>
                      <a:rPr lang="en-US" sz="2400" b="1" i="1" dirty="0" smtClean="0">
                        <a:solidFill>
                          <a:srgbClr val="0000FF"/>
                        </a:solidFill>
                        <a:latin typeface="Cambria Math" panose="02040503050406030204" pitchFamily="18" charset="0"/>
                        <a:ea typeface="Times New Roman" panose="02020603050405020304" pitchFamily="18" charset="0"/>
                      </a:rPr>
                      <m:t>. </m:t>
                    </m:r>
                  </m:oMath>
                </a14:m>
                <a:r>
                  <a:rPr lang="vi-VN" sz="2400" b="1" i="1" dirty="0" smtClean="0">
                    <a:solidFill>
                      <a:srgbClr val="0000FF"/>
                    </a:solidFill>
                    <a:latin typeface="+mj-lt"/>
                    <a:ea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rPr>
                  <a:t>1</a:t>
                </a:r>
                <a:r>
                  <a:rPr lang="en-US" sz="2400" b="1" i="1" baseline="-25000"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0,2</a:t>
                </a:r>
                <a:r>
                  <a:rPr lang="vi-VN" sz="2400" b="1" i="1" baseline="30000" dirty="0" smtClean="0">
                    <a:solidFill>
                      <a:srgbClr val="0000FF"/>
                    </a:solidFill>
                    <a:latin typeface="+mj-lt"/>
                    <a:ea typeface="Times New Roman" panose="02020603050405020304" pitchFamily="18" charset="0"/>
                  </a:rPr>
                  <a:t>2</a:t>
                </a:r>
                <a:r>
                  <a:rPr lang="vi-VN" sz="2400" b="1" i="1" dirty="0" smtClean="0">
                    <a:solidFill>
                      <a:srgbClr val="0000FF"/>
                    </a:solidFill>
                    <a:latin typeface="+mj-lt"/>
                    <a:ea typeface="Times New Roman" panose="02020603050405020304" pitchFamily="18" charset="0"/>
                  </a:rPr>
                  <a:t>.360</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14,4(W</a:t>
                </a:r>
                <a:r>
                  <a:rPr lang="vi-VN" sz="2400" b="1" i="1" dirty="0">
                    <a:solidFill>
                      <a:srgbClr val="0000FF"/>
                    </a:solidFill>
                    <a:latin typeface="+mj-lt"/>
                    <a:ea typeface="Times New Roman" panose="02020603050405020304" pitchFamily="18" charset="0"/>
                  </a:rPr>
                  <a:t>)</a:t>
                </a:r>
                <a:endParaRPr lang="en-US" sz="2400" b="1" i="1" dirty="0">
                  <a:solidFill>
                    <a:srgbClr val="0000FF"/>
                  </a:solidFill>
                  <a:latin typeface="+mj-lt"/>
                  <a:ea typeface="Times New Roman" panose="02020603050405020304" pitchFamily="18" charset="0"/>
                </a:endParaRPr>
              </a:p>
              <a:p>
                <a:pPr indent="273050"/>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rPr>
                  <a:t>2</a:t>
                </a:r>
                <a:r>
                  <a:rPr lang="en-US" sz="2400" b="1" i="1" baseline="-25000"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14:m>
                  <m:oMath xmlns:m="http://schemas.openxmlformats.org/officeDocument/2006/math">
                    <m:sSubSup>
                      <m:sSubSupPr>
                        <m:ctrlPr>
                          <a:rPr lang="vi-VN" sz="2400" b="1" i="1" dirty="0">
                            <a:solidFill>
                              <a:srgbClr val="0000FF"/>
                            </a:solidFill>
                            <a:latin typeface="Cambria Math" panose="02040503050406030204" pitchFamily="18" charset="0"/>
                          </a:rPr>
                        </m:ctrlPr>
                      </m:sSubSupPr>
                      <m:e>
                        <m:r>
                          <a:rPr lang="en-US" sz="2400" b="1" i="1" dirty="0">
                            <a:solidFill>
                              <a:srgbClr val="0000FF"/>
                            </a:solidFill>
                            <a:latin typeface="Cambria Math" panose="02040503050406030204" pitchFamily="18" charset="0"/>
                          </a:rPr>
                          <m:t>𝑰</m:t>
                        </m:r>
                      </m:e>
                      <m:sub>
                        <m:r>
                          <a:rPr lang="en-US" sz="2400" b="1" i="1" dirty="0" smtClean="0">
                            <a:solidFill>
                              <a:srgbClr val="0000FF"/>
                            </a:solidFill>
                            <a:latin typeface="Cambria Math" panose="02040503050406030204" pitchFamily="18" charset="0"/>
                          </a:rPr>
                          <m:t>𝟐</m:t>
                        </m:r>
                      </m:sub>
                      <m:sup>
                        <m:r>
                          <a:rPr lang="en-US" sz="2400" b="1" i="1" dirty="0">
                            <a:solidFill>
                              <a:srgbClr val="0000FF"/>
                            </a:solidFill>
                            <a:latin typeface="Cambria Math" panose="02040503050406030204" pitchFamily="18" charset="0"/>
                          </a:rPr>
                          <m:t>𝟐</m:t>
                        </m:r>
                      </m:sup>
                    </m:sSubSup>
                  </m:oMath>
                </a14:m>
                <a:r>
                  <a:rPr lang="vi-VN" sz="2400" b="1" i="1" dirty="0" smtClean="0">
                    <a:solidFill>
                      <a:srgbClr val="0000FF"/>
                    </a:solidFill>
                    <a:latin typeface="+mj-lt"/>
                    <a:ea typeface="Times New Roman" panose="02020603050405020304" pitchFamily="18" charset="0"/>
                  </a:rPr>
                  <a:t>.R</a:t>
                </a:r>
                <a:r>
                  <a:rPr lang="vi-VN" sz="2400" b="1" i="1" baseline="-25000" dirty="0" smtClean="0">
                    <a:solidFill>
                      <a:srgbClr val="0000FF"/>
                    </a:solidFill>
                    <a:latin typeface="+mj-lt"/>
                    <a:ea typeface="Times New Roman" panose="02020603050405020304" pitchFamily="18" charset="0"/>
                  </a:rPr>
                  <a:t>2</a:t>
                </a:r>
                <a:r>
                  <a:rPr lang="en-US" sz="2400" b="1" i="1" baseline="-25000"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0,2</a:t>
                </a:r>
                <a:r>
                  <a:rPr lang="vi-VN" sz="2400" b="1" i="1" baseline="30000" dirty="0" smtClean="0">
                    <a:solidFill>
                      <a:srgbClr val="0000FF"/>
                    </a:solidFill>
                    <a:latin typeface="+mj-lt"/>
                    <a:ea typeface="Times New Roman" panose="02020603050405020304" pitchFamily="18" charset="0"/>
                  </a:rPr>
                  <a:t>2</a:t>
                </a:r>
                <a:r>
                  <a:rPr lang="vi-VN" sz="2400" b="1" i="1" dirty="0" smtClean="0">
                    <a:solidFill>
                      <a:srgbClr val="0000FF"/>
                    </a:solidFill>
                    <a:latin typeface="+mj-lt"/>
                    <a:ea typeface="Times New Roman" panose="02020603050405020304" pitchFamily="18" charset="0"/>
                  </a:rPr>
                  <a:t>.240</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9,6(W</a:t>
                </a:r>
                <a:r>
                  <a:rPr lang="vi-VN" sz="2400" b="1" i="1" dirty="0">
                    <a:solidFill>
                      <a:srgbClr val="0000FF"/>
                    </a:solidFill>
                    <a:latin typeface="+mj-lt"/>
                    <a:ea typeface="Times New Roman" panose="02020603050405020304" pitchFamily="18" charset="0"/>
                  </a:rPr>
                  <a:t>) </a:t>
                </a:r>
                <a:endParaRPr lang="en-US" sz="2400" b="1" i="1" dirty="0">
                  <a:solidFill>
                    <a:srgbClr val="0000FF"/>
                  </a:solidFill>
                  <a:latin typeface="+mj-lt"/>
                  <a:ea typeface="Times New Roman" panose="02020603050405020304" pitchFamily="18" charset="0"/>
                </a:endParaRPr>
              </a:p>
              <a:p>
                <a:r>
                  <a:rPr lang="vi-VN" sz="2400" b="1" i="1" dirty="0">
                    <a:solidFill>
                      <a:srgbClr val="0000FF"/>
                    </a:solidFill>
                    <a:latin typeface="+mj-lt"/>
                    <a:ea typeface="Times New Roman" panose="02020603050405020304" pitchFamily="18" charset="0"/>
                  </a:rPr>
                  <a: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rPr>
                  <a:t>1</a:t>
                </a:r>
                <a:r>
                  <a:rPr lang="en-US" sz="2400" b="1" i="1" baseline="-25000"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&gt;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mj-lt"/>
                    <a:ea typeface="Times New Roman" panose="02020603050405020304" pitchFamily="18" charset="0"/>
                  </a:rPr>
                  <a:t>2</a:t>
                </a:r>
                <a:endParaRPr lang="en-US" sz="2400" b="1" i="1" baseline="-25000" dirty="0" smtClean="0">
                  <a:solidFill>
                    <a:srgbClr val="0000FF"/>
                  </a:solidFill>
                  <a:latin typeface="+mj-lt"/>
                  <a:ea typeface="Times New Roman" panose="02020603050405020304" pitchFamily="18" charset="0"/>
                </a:endParaRPr>
              </a:p>
              <a:p>
                <a:r>
                  <a:rPr lang="vi-VN" sz="2400" b="1" i="1" dirty="0" smtClean="0">
                    <a:solidFill>
                      <a:srgbClr val="0000FF"/>
                    </a:solidFill>
                    <a:latin typeface="+mj-lt"/>
                    <a:ea typeface="Times New Roman" panose="02020603050405020304" pitchFamily="18" charset="0"/>
                  </a:rPr>
                  <a:t>→</a:t>
                </a:r>
                <a:r>
                  <a:rPr lang="en-US" sz="2400" b="1" i="1" dirty="0" smtClean="0">
                    <a:solidFill>
                      <a:srgbClr val="0000FF"/>
                    </a:solidFill>
                    <a:latin typeface="+mj-lt"/>
                    <a:ea typeface="Times New Roman" panose="02020603050405020304" pitchFamily="18" charset="0"/>
                  </a:rPr>
                  <a:t> </a:t>
                </a:r>
                <a:r>
                  <a:rPr lang="vi-VN" sz="2400" b="1" i="1" dirty="0" smtClean="0">
                    <a:solidFill>
                      <a:srgbClr val="0000FF"/>
                    </a:solidFill>
                    <a:latin typeface="+mj-lt"/>
                    <a:ea typeface="Times New Roman" panose="02020603050405020304" pitchFamily="18" charset="0"/>
                  </a:rPr>
                  <a:t>đèn </a:t>
                </a:r>
                <a:r>
                  <a:rPr lang="vi-VN" sz="2400" b="1" i="1" dirty="0">
                    <a:solidFill>
                      <a:srgbClr val="0000FF"/>
                    </a:solidFill>
                    <a:latin typeface="+mj-lt"/>
                    <a:ea typeface="Times New Roman" panose="02020603050405020304" pitchFamily="18" charset="0"/>
                  </a:rPr>
                  <a:t>1 sáng </a:t>
                </a:r>
                <a:r>
                  <a:rPr lang="vi-VN" sz="2400" b="1" i="1" dirty="0" smtClean="0">
                    <a:solidFill>
                      <a:srgbClr val="0000FF"/>
                    </a:solidFill>
                    <a:latin typeface="+mj-lt"/>
                    <a:ea typeface="Times New Roman" panose="02020603050405020304" pitchFamily="18" charset="0"/>
                  </a:rPr>
                  <a:t>hơn</a:t>
                </a:r>
                <a:r>
                  <a:rPr lang="en-US" sz="2400" b="1" i="1" dirty="0" smtClean="0">
                    <a:solidFill>
                      <a:srgbClr val="0000FF"/>
                    </a:solidFill>
                    <a:latin typeface="+mj-lt"/>
                    <a:ea typeface="Times New Roman" panose="02020603050405020304" pitchFamily="18" charset="0"/>
                  </a:rPr>
                  <a:t>.</a:t>
                </a:r>
                <a:endParaRPr lang="vi-VN" sz="2400" b="1" i="1" dirty="0">
                  <a:solidFill>
                    <a:srgbClr val="0000FF"/>
                  </a:solidFill>
                  <a:latin typeface="+mj-lt"/>
                </a:endParaRPr>
              </a:p>
            </p:txBody>
          </p:sp>
        </mc:Choice>
        <mc:Fallback>
          <p:sp>
            <p:nvSpPr>
              <p:cNvPr id="2" name="Rectangle 1"/>
              <p:cNvSpPr>
                <a:spLocks noRot="1" noChangeAspect="1" noMove="1" noResize="1" noEditPoints="1" noAdjustHandles="1" noChangeArrowheads="1" noChangeShapeType="1" noTextEdit="1"/>
              </p:cNvSpPr>
              <p:nvPr/>
            </p:nvSpPr>
            <p:spPr>
              <a:xfrm>
                <a:off x="7468465" y="2260407"/>
                <a:ext cx="4841740" cy="4517006"/>
              </a:xfrm>
              <a:prstGeom prst="rect">
                <a:avLst/>
              </a:prstGeom>
              <a:blipFill>
                <a:blip r:embed="rId3"/>
                <a:stretch>
                  <a:fillRect l="-1889" t="-1215" b="-2159"/>
                </a:stretch>
              </a:blipFill>
            </p:spPr>
            <p:txBody>
              <a:bodyPr/>
              <a:lstStyle/>
              <a:p>
                <a:r>
                  <a:rPr lang="vi-VN">
                    <a:noFill/>
                  </a:rPr>
                  <a:t> </a:t>
                </a:r>
              </a:p>
            </p:txBody>
          </p:sp>
        </mc:Fallback>
      </mc:AlternateContent>
    </p:spTree>
    <p:extLst>
      <p:ext uri="{BB962C8B-B14F-4D97-AF65-F5344CB8AC3E}">
        <p14:creationId xmlns:p14="http://schemas.microsoft.com/office/powerpoint/2010/main" val="242607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barn(inVertical)">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barn(inVertical)">
                                      <p:cBhvr>
                                        <p:cTn id="52" dur="5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barn(inVertical)">
                                      <p:cBhvr>
                                        <p:cTn id="57" dur="5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barn(inVertical)">
                                      <p:cBhvr>
                                        <p:cTn id="62" dur="5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barn(inVertical)">
                                      <p:cBhvr>
                                        <p:cTn id="67" dur="500"/>
                                        <p:tgtEl>
                                          <p:spTgt spid="7">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barn(inVertical)">
                                      <p:cBhvr>
                                        <p:cTn id="72" dur="500"/>
                                        <p:tgtEl>
                                          <p:spTgt spid="7">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7">
                                            <p:txEl>
                                              <p:pRg st="7" end="7"/>
                                            </p:txEl>
                                          </p:spTgt>
                                        </p:tgtEl>
                                        <p:attrNameLst>
                                          <p:attrName>style.visibility</p:attrName>
                                        </p:attrNameLst>
                                      </p:cBhvr>
                                      <p:to>
                                        <p:strVal val="visible"/>
                                      </p:to>
                                    </p:set>
                                    <p:animEffect transition="in" filter="barn(inVertical)">
                                      <p:cBhvr>
                                        <p:cTn id="77" dur="500"/>
                                        <p:tgtEl>
                                          <p:spTgt spid="7">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7">
                                            <p:txEl>
                                              <p:pRg st="8" end="8"/>
                                            </p:txEl>
                                          </p:spTgt>
                                        </p:tgtEl>
                                        <p:attrNameLst>
                                          <p:attrName>style.visibility</p:attrName>
                                        </p:attrNameLst>
                                      </p:cBhvr>
                                      <p:to>
                                        <p:strVal val="visible"/>
                                      </p:to>
                                    </p:set>
                                    <p:animEffect transition="in" filter="barn(inVertical)">
                                      <p:cBhvr>
                                        <p:cTn id="82" dur="500"/>
                                        <p:tgtEl>
                                          <p:spTgt spid="7">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2">
                                            <p:txEl>
                                              <p:pRg st="0" end="0"/>
                                            </p:txEl>
                                          </p:spTgt>
                                        </p:tgtEl>
                                        <p:attrNameLst>
                                          <p:attrName>style.visibility</p:attrName>
                                        </p:attrNameLst>
                                      </p:cBhvr>
                                      <p:to>
                                        <p:strVal val="visible"/>
                                      </p:to>
                                    </p:set>
                                    <p:animEffect transition="in" filter="barn(inVertical)">
                                      <p:cBhvr>
                                        <p:cTn id="87" dur="500"/>
                                        <p:tgtEl>
                                          <p:spTgt spid="2">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2">
                                            <p:txEl>
                                              <p:pRg st="1" end="1"/>
                                            </p:txEl>
                                          </p:spTgt>
                                        </p:tgtEl>
                                        <p:attrNameLst>
                                          <p:attrName>style.visibility</p:attrName>
                                        </p:attrNameLst>
                                      </p:cBhvr>
                                      <p:to>
                                        <p:strVal val="visible"/>
                                      </p:to>
                                    </p:set>
                                    <p:animEffect transition="in" filter="barn(inVertical)">
                                      <p:cBhvr>
                                        <p:cTn id="92" dur="500"/>
                                        <p:tgtEl>
                                          <p:spTgt spid="2">
                                            <p:txEl>
                                              <p:pRg st="1" end="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2">
                                            <p:txEl>
                                              <p:pRg st="2" end="2"/>
                                            </p:txEl>
                                          </p:spTgt>
                                        </p:tgtEl>
                                        <p:attrNameLst>
                                          <p:attrName>style.visibility</p:attrName>
                                        </p:attrNameLst>
                                      </p:cBhvr>
                                      <p:to>
                                        <p:strVal val="visible"/>
                                      </p:to>
                                    </p:set>
                                    <p:animEffect transition="in" filter="barn(inVertical)">
                                      <p:cBhvr>
                                        <p:cTn id="97" dur="500"/>
                                        <p:tgtEl>
                                          <p:spTgt spid="2">
                                            <p:txEl>
                                              <p:pRg st="2" end="2"/>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2">
                                            <p:txEl>
                                              <p:pRg st="3" end="3"/>
                                            </p:txEl>
                                          </p:spTgt>
                                        </p:tgtEl>
                                        <p:attrNameLst>
                                          <p:attrName>style.visibility</p:attrName>
                                        </p:attrNameLst>
                                      </p:cBhvr>
                                      <p:to>
                                        <p:strVal val="visible"/>
                                      </p:to>
                                    </p:set>
                                    <p:animEffect transition="in" filter="barn(inVertical)">
                                      <p:cBhvr>
                                        <p:cTn id="102" dur="500"/>
                                        <p:tgtEl>
                                          <p:spTgt spid="2">
                                            <p:txEl>
                                              <p:pRg st="3" end="3"/>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nodeType="clickEffect">
                                  <p:stCondLst>
                                    <p:cond delay="0"/>
                                  </p:stCondLst>
                                  <p:childTnLst>
                                    <p:set>
                                      <p:cBhvr>
                                        <p:cTn id="106" dur="1" fill="hold">
                                          <p:stCondLst>
                                            <p:cond delay="0"/>
                                          </p:stCondLst>
                                        </p:cTn>
                                        <p:tgtEl>
                                          <p:spTgt spid="2">
                                            <p:txEl>
                                              <p:pRg st="4" end="4"/>
                                            </p:txEl>
                                          </p:spTgt>
                                        </p:tgtEl>
                                        <p:attrNameLst>
                                          <p:attrName>style.visibility</p:attrName>
                                        </p:attrNameLst>
                                      </p:cBhvr>
                                      <p:to>
                                        <p:strVal val="visible"/>
                                      </p:to>
                                    </p:set>
                                    <p:animEffect transition="in" filter="barn(inVertical)">
                                      <p:cBhvr>
                                        <p:cTn id="107" dur="500"/>
                                        <p:tgtEl>
                                          <p:spTgt spid="2">
                                            <p:txEl>
                                              <p:pRg st="4" end="4"/>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2">
                                            <p:txEl>
                                              <p:pRg st="5" end="5"/>
                                            </p:txEl>
                                          </p:spTgt>
                                        </p:tgtEl>
                                        <p:attrNameLst>
                                          <p:attrName>style.visibility</p:attrName>
                                        </p:attrNameLst>
                                      </p:cBhvr>
                                      <p:to>
                                        <p:strVal val="visible"/>
                                      </p:to>
                                    </p:set>
                                    <p:animEffect transition="in" filter="barn(inVertical)">
                                      <p:cBhvr>
                                        <p:cTn id="112" dur="500"/>
                                        <p:tgtEl>
                                          <p:spTgt spid="2">
                                            <p:txEl>
                                              <p:pRg st="5" end="5"/>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nodeType="clickEffect">
                                  <p:stCondLst>
                                    <p:cond delay="0"/>
                                  </p:stCondLst>
                                  <p:childTnLst>
                                    <p:set>
                                      <p:cBhvr>
                                        <p:cTn id="116" dur="1" fill="hold">
                                          <p:stCondLst>
                                            <p:cond delay="0"/>
                                          </p:stCondLst>
                                        </p:cTn>
                                        <p:tgtEl>
                                          <p:spTgt spid="2">
                                            <p:txEl>
                                              <p:pRg st="6" end="6"/>
                                            </p:txEl>
                                          </p:spTgt>
                                        </p:tgtEl>
                                        <p:attrNameLst>
                                          <p:attrName>style.visibility</p:attrName>
                                        </p:attrNameLst>
                                      </p:cBhvr>
                                      <p:to>
                                        <p:strVal val="visible"/>
                                      </p:to>
                                    </p:set>
                                    <p:animEffect transition="in" filter="barn(inVertical)">
                                      <p:cBhvr>
                                        <p:cTn id="117" dur="500"/>
                                        <p:tgtEl>
                                          <p:spTgt spid="2">
                                            <p:txEl>
                                              <p:pRg st="6" end="6"/>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2">
                                            <p:txEl>
                                              <p:pRg st="7" end="7"/>
                                            </p:txEl>
                                          </p:spTgt>
                                        </p:tgtEl>
                                        <p:attrNameLst>
                                          <p:attrName>style.visibility</p:attrName>
                                        </p:attrNameLst>
                                      </p:cBhvr>
                                      <p:to>
                                        <p:strVal val="visible"/>
                                      </p:to>
                                    </p:set>
                                    <p:animEffect transition="in" filter="barn(inVertical)">
                                      <p:cBhvr>
                                        <p:cTn id="122" dur="500"/>
                                        <p:tgtEl>
                                          <p:spTgt spid="2">
                                            <p:txEl>
                                              <p:pRg st="7" end="7"/>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nodeType="clickEffect">
                                  <p:stCondLst>
                                    <p:cond delay="0"/>
                                  </p:stCondLst>
                                  <p:childTnLst>
                                    <p:set>
                                      <p:cBhvr>
                                        <p:cTn id="126" dur="1" fill="hold">
                                          <p:stCondLst>
                                            <p:cond delay="0"/>
                                          </p:stCondLst>
                                        </p:cTn>
                                        <p:tgtEl>
                                          <p:spTgt spid="2">
                                            <p:txEl>
                                              <p:pRg st="8" end="8"/>
                                            </p:txEl>
                                          </p:spTgt>
                                        </p:tgtEl>
                                        <p:attrNameLst>
                                          <p:attrName>style.visibility</p:attrName>
                                        </p:attrNameLst>
                                      </p:cBhvr>
                                      <p:to>
                                        <p:strVal val="visible"/>
                                      </p:to>
                                    </p:set>
                                    <p:animEffect transition="in" filter="barn(inVertical)">
                                      <p:cBhvr>
                                        <p:cTn id="1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329764" y="121021"/>
            <a:ext cx="5895877"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BÀI TẬP VẬN DỤNG</a:t>
            </a:r>
            <a:endParaRPr lang="en-US" altLang="vi-VN" sz="4000" b="1" dirty="0">
              <a:solidFill>
                <a:schemeClr val="bg1"/>
              </a:solidFill>
              <a:latin typeface=".VnTimeH" panose="020B7200000000000000" pitchFamily="34" charset="0"/>
            </a:endParaRPr>
          </a:p>
        </p:txBody>
      </p:sp>
      <p:sp>
        <p:nvSpPr>
          <p:cNvPr id="5" name="Rectangle 4"/>
          <p:cNvSpPr/>
          <p:nvPr/>
        </p:nvSpPr>
        <p:spPr>
          <a:xfrm>
            <a:off x="702128" y="836216"/>
            <a:ext cx="11185071" cy="830997"/>
          </a:xfrm>
          <a:prstGeom prst="rect">
            <a:avLst/>
          </a:prstGeom>
          <a:ln w="38100">
            <a:solidFill>
              <a:srgbClr val="FF0000"/>
            </a:solidFill>
          </a:ln>
        </p:spPr>
        <p:txBody>
          <a:bodyPr wrap="square">
            <a:spAutoFit/>
          </a:bodyPr>
          <a:lstStyle/>
          <a:p>
            <a:pPr lvl="0"/>
            <a:r>
              <a:rPr lang="en-US" sz="2400" b="1" i="1" dirty="0">
                <a:latin typeface="Times New Roman" panose="02020603050405020304" pitchFamily="18" charset="0"/>
                <a:cs typeface="Times New Roman" panose="02020603050405020304" pitchFamily="18" charset="0"/>
              </a:rPr>
              <a:t>Bài 3</a:t>
            </a:r>
            <a:r>
              <a:rPr lang="en-US" sz="2400" b="1" i="1" dirty="0" smtClean="0">
                <a:latin typeface="Times New Roman" panose="02020603050405020304" pitchFamily="18" charset="0"/>
                <a:cs typeface="Times New Roman" panose="02020603050405020304" pitchFamily="18" charset="0"/>
              </a:rPr>
              <a:t>: </a:t>
            </a:r>
            <a:r>
              <a:rPr lang="vi-VN" sz="2400" b="1" i="1" dirty="0">
                <a:latin typeface="Times New Roman" panose="02020603050405020304" pitchFamily="18" charset="0"/>
                <a:cs typeface="Times New Roman" panose="02020603050405020304" pitchFamily="18" charset="0"/>
              </a:rPr>
              <a:t>Một bàn là tiêu thụ điện năng 396kJ trong 12 phút. Tính cường độ dòng điện qua bàn là và điện trở của nó khi làm việc, biết rằng điện thế của bàn là bàng 220V</a:t>
            </a:r>
          </a:p>
        </p:txBody>
      </p:sp>
      <p:cxnSp>
        <p:nvCxnSpPr>
          <p:cNvPr id="6" name="Straight Connector 5"/>
          <p:cNvCxnSpPr/>
          <p:nvPr/>
        </p:nvCxnSpPr>
        <p:spPr>
          <a:xfrm flipV="1">
            <a:off x="3329764" y="1667213"/>
            <a:ext cx="15240" cy="4202562"/>
          </a:xfrm>
          <a:prstGeom prst="line">
            <a:avLst/>
          </a:prstGeom>
          <a:ln w="38100"/>
        </p:spPr>
        <p:style>
          <a:lnRef idx="1">
            <a:schemeClr val="dk1"/>
          </a:lnRef>
          <a:fillRef idx="0">
            <a:schemeClr val="dk1"/>
          </a:fillRef>
          <a:effectRef idx="0">
            <a:schemeClr val="dk1"/>
          </a:effectRef>
          <a:fontRef idx="minor">
            <a:schemeClr val="tx1"/>
          </a:fontRef>
        </p:style>
      </p:cxnSp>
      <p:sp>
        <p:nvSpPr>
          <p:cNvPr id="2" name="Rectangle 1"/>
          <p:cNvSpPr/>
          <p:nvPr/>
        </p:nvSpPr>
        <p:spPr>
          <a:xfrm>
            <a:off x="702128" y="1846899"/>
            <a:ext cx="2627636" cy="2308324"/>
          </a:xfrm>
          <a:prstGeom prst="rect">
            <a:avLst/>
          </a:prstGeom>
        </p:spPr>
        <p:txBody>
          <a:bodyPr wrap="square">
            <a:spAutoFit/>
          </a:bodyPr>
          <a:lstStyle/>
          <a:p>
            <a:pPr>
              <a:spcAft>
                <a:spcPts val="0"/>
              </a:spcAft>
              <a:tabLst>
                <a:tab pos="2743200" algn="ctr"/>
                <a:tab pos="5486400" algn="r"/>
              </a:tabLst>
            </a:pPr>
            <a:r>
              <a:rPr lang="en-US" sz="2400" b="1" i="1" u="sng"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Tóm tắt:</a:t>
            </a:r>
          </a:p>
          <a:p>
            <a:pPr>
              <a:spcAft>
                <a:spcPts val="0"/>
              </a:spcAft>
              <a:tabLst>
                <a:tab pos="2743200" algn="ctr"/>
                <a:tab pos="5486400" algn="r"/>
              </a:tabLst>
            </a:pP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A=396kJ=396000J </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=12ph</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720s</a:t>
            </a:r>
          </a:p>
          <a:p>
            <a:pPr>
              <a:spcAft>
                <a:spcPts val="0"/>
              </a:spcAft>
              <a:tabLst>
                <a:tab pos="2743200" algn="ctr"/>
                <a:tab pos="5486400" algn="r"/>
              </a:tabLst>
            </a:pP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220V</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a:solidFill>
                <a:srgbClr val="0000FF"/>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p:cNvSpPr/>
              <p:nvPr/>
            </p:nvSpPr>
            <p:spPr>
              <a:xfrm>
                <a:off x="3662597" y="1846899"/>
                <a:ext cx="6096000" cy="2665217"/>
              </a:xfrm>
              <a:prstGeom prst="rect">
                <a:avLst/>
              </a:prstGeom>
            </p:spPr>
            <p:txBody>
              <a:bodyPr>
                <a:spAutoFit/>
              </a:bodyPr>
              <a:lstStyle/>
              <a:p>
                <a:pPr>
                  <a:spcAft>
                    <a:spcPts val="0"/>
                  </a:spcAft>
                  <a:tabLst>
                    <a:tab pos="2743200" algn="ctr"/>
                    <a:tab pos="5486400" algn="r"/>
                  </a:tabLst>
                </a:pPr>
                <a:r>
                  <a:rPr lang="vi-VN" sz="2400" b="1" i="1" u="sng"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vi-VN" sz="2400" b="1" i="1" dirty="0">
                  <a:solidFill>
                    <a:srgbClr val="0000FF"/>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tabLst>
                    <a:tab pos="285750" algn="l"/>
                    <a:tab pos="2743200" algn="ctr"/>
                    <a:tab pos="5486400" algn="r"/>
                  </a:tabLst>
                </a:pP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ường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độ dòng điện qua bàn là:</a:t>
                </a:r>
                <a:endParaRPr lang="vi-VN" sz="2400" b="1" i="1" dirty="0">
                  <a:solidFill>
                    <a:srgbClr val="0000FF"/>
                  </a:solidFill>
                  <a:latin typeface=".VnTime" panose="020B7200000000000000" pitchFamily="34" charset="0"/>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U.I.t</a:t>
                </a:r>
                <a:endPar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US" sz="2400" b="1" i="1" smtClean="0">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𝑸</m:t>
                        </m:r>
                      </m:num>
                      <m:den>
                        <m:r>
                          <a:rPr lang="en-US" sz="2400" b="1" i="1" smtClean="0">
                            <a:solidFill>
                              <a:srgbClr val="0000FF"/>
                            </a:solidFill>
                            <a:latin typeface="Cambria Math" panose="02040503050406030204" pitchFamily="18" charset="0"/>
                            <a:cs typeface="Times New Roman" panose="02020603050405020304" pitchFamily="18" charset="0"/>
                          </a:rPr>
                          <m:t>𝑼</m:t>
                        </m:r>
                        <m:r>
                          <a:rPr lang="en-US" sz="2400" b="1" i="1" smtClean="0">
                            <a:solidFill>
                              <a:srgbClr val="0000FF"/>
                            </a:solidFill>
                            <a:latin typeface="Cambria Math" panose="02040503050406030204" pitchFamily="18" charset="0"/>
                            <a:cs typeface="Times New Roman" panose="02020603050405020304" pitchFamily="18" charset="0"/>
                          </a:rPr>
                          <m:t>.</m:t>
                        </m:r>
                        <m:r>
                          <a:rPr lang="en-US" sz="2400" b="1" i="1" smtClean="0">
                            <a:solidFill>
                              <a:srgbClr val="0000FF"/>
                            </a:solidFill>
                            <a:latin typeface="Cambria Math" panose="02040503050406030204" pitchFamily="18" charset="0"/>
                            <a:cs typeface="Times New Roman" panose="02020603050405020304" pitchFamily="18" charset="0"/>
                          </a:rPr>
                          <m:t>𝒕</m:t>
                        </m:r>
                      </m:den>
                    </m:f>
                    <m:r>
                      <a:rPr lang="en-US" sz="2400" b="1" i="1" smtClean="0">
                        <a:solidFill>
                          <a:srgbClr val="0000FF"/>
                        </a:solidFill>
                        <a:latin typeface="Cambria Math" panose="02040503050406030204" pitchFamily="18" charset="0"/>
                        <a:cs typeface="Times New Roman" panose="02020603050405020304" pitchFamily="18" charset="0"/>
                      </a:rPr>
                      <m:t> </m:t>
                    </m:r>
                  </m:oMath>
                </a14:m>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14:m>
                  <m:oMath xmlns:m="http://schemas.openxmlformats.org/officeDocument/2006/math">
                    <m:f>
                      <m:fPr>
                        <m:ctrlPr>
                          <a:rPr lang="vi-VN" sz="2400" b="1" i="1" dirty="0" smtClean="0">
                            <a:solidFill>
                              <a:srgbClr val="0000FF"/>
                            </a:solidFill>
                            <a:latin typeface="Cambria Math" panose="02040503050406030204" pitchFamily="18" charset="0"/>
                            <a:cs typeface="Times New Roman" panose="02020603050405020304" pitchFamily="18" charset="0"/>
                          </a:rPr>
                        </m:ctrlPr>
                      </m:fPr>
                      <m:num>
                        <m:r>
                          <a:rPr lang="en-US" sz="2400" b="1" i="1" dirty="0" smtClean="0">
                            <a:solidFill>
                              <a:srgbClr val="0000FF"/>
                            </a:solidFill>
                            <a:latin typeface="Cambria Math" panose="02040503050406030204" pitchFamily="18" charset="0"/>
                            <a:cs typeface="Times New Roman" panose="02020603050405020304" pitchFamily="18" charset="0"/>
                          </a:rPr>
                          <m:t>𝟑𝟗𝟔𝟎𝟎𝟎</m:t>
                        </m:r>
                      </m:num>
                      <m:den>
                        <m:r>
                          <a:rPr lang="en-US" sz="2400" b="1" i="1" dirty="0" smtClean="0">
                            <a:solidFill>
                              <a:srgbClr val="0000FF"/>
                            </a:solidFill>
                            <a:latin typeface="Cambria Math" panose="02040503050406030204" pitchFamily="18" charset="0"/>
                            <a:cs typeface="Times New Roman" panose="02020603050405020304" pitchFamily="18" charset="0"/>
                          </a:rPr>
                          <m:t>𝟐𝟐𝟎</m:t>
                        </m:r>
                        <m:r>
                          <a:rPr lang="en-US" sz="2400" b="1" i="1" dirty="0" smtClean="0">
                            <a:solidFill>
                              <a:srgbClr val="0000FF"/>
                            </a:solidFill>
                            <a:latin typeface="Cambria Math" panose="02040503050406030204" pitchFamily="18" charset="0"/>
                            <a:cs typeface="Times New Roman" panose="02020603050405020304" pitchFamily="18" charset="0"/>
                          </a:rPr>
                          <m:t>.</m:t>
                        </m:r>
                        <m:r>
                          <a:rPr lang="en-US" sz="2400" b="1" i="1" dirty="0" smtClean="0">
                            <a:solidFill>
                              <a:srgbClr val="0000FF"/>
                            </a:solidFill>
                            <a:latin typeface="Cambria Math" panose="02040503050406030204" pitchFamily="18" charset="0"/>
                            <a:cs typeface="Times New Roman" panose="02020603050405020304" pitchFamily="18" charset="0"/>
                          </a:rPr>
                          <m:t>𝟕𝟐𝟎</m:t>
                        </m:r>
                      </m:den>
                    </m:f>
                  </m:oMath>
                </a14:m>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2,5(A</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a:solidFill>
                    <a:srgbClr val="0000FF"/>
                  </a:solidFill>
                  <a:latin typeface=".VnTime" panose="020B7200000000000000" pitchFamily="34" charset="0"/>
                  <a:ea typeface="Times New Roman" panose="02020603050405020304" pitchFamily="18" charset="0"/>
                  <a:cs typeface="Times New Roman" panose="02020603050405020304" pitchFamily="18" charset="0"/>
                </a:endParaRPr>
              </a:p>
              <a:p>
                <a:r>
                  <a:rPr lang="vi-VN" sz="2400" b="1" i="1" dirty="0">
                    <a:solidFill>
                      <a:srgbClr val="0000FF"/>
                    </a:solidFill>
                    <a:latin typeface="Times New Roman" panose="02020603050405020304" pitchFamily="18" charset="0"/>
                    <a:ea typeface="Times New Roman" panose="02020603050405020304" pitchFamily="18" charset="0"/>
                  </a:rPr>
                  <a:t>điện trở của bàn là: </a:t>
                </a:r>
                <a:endParaRPr lang="en-US" sz="2400" b="1" i="1" dirty="0" smtClean="0">
                  <a:solidFill>
                    <a:srgbClr val="0000FF"/>
                  </a:solidFill>
                  <a:latin typeface="Times New Roman" panose="02020603050405020304" pitchFamily="18" charset="0"/>
                  <a:ea typeface="Times New Roman" panose="02020603050405020304" pitchFamily="18" charset="0"/>
                </a:endParaRPr>
              </a:p>
              <a:p>
                <a:r>
                  <a:rPr lang="vi-VN" sz="2400" b="1" i="1" dirty="0" smtClean="0">
                    <a:solidFill>
                      <a:srgbClr val="0000FF"/>
                    </a:solidFill>
                    <a:latin typeface="Times New Roman" panose="02020603050405020304" pitchFamily="18" charset="0"/>
                    <a:ea typeface="Times New Roman" panose="02020603050405020304" pitchFamily="18" charset="0"/>
                  </a:rPr>
                  <a:t>R</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14:m>
                  <m:oMath xmlns:m="http://schemas.openxmlformats.org/officeDocument/2006/math">
                    <m:f>
                      <m:fPr>
                        <m:ctrlPr>
                          <a:rPr lang="en-US"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𝑼</m:t>
                        </m:r>
                      </m:num>
                      <m:den>
                        <m:r>
                          <a:rPr lang="en-US" sz="2400" b="1" i="1" smtClean="0">
                            <a:solidFill>
                              <a:srgbClr val="0000FF"/>
                            </a:solidFill>
                            <a:latin typeface="Cambria Math" panose="02040503050406030204" pitchFamily="18" charset="0"/>
                            <a:cs typeface="Times New Roman" panose="02020603050405020304" pitchFamily="18" charset="0"/>
                          </a:rPr>
                          <m:t>𝑰</m:t>
                        </m:r>
                      </m:den>
                    </m:f>
                  </m:oMath>
                </a14:m>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14:m>
                  <m:oMath xmlns:m="http://schemas.openxmlformats.org/officeDocument/2006/math">
                    <m:f>
                      <m:fPr>
                        <m:ctrlPr>
                          <a:rPr lang="en-US"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𝟐𝟐𝟎</m:t>
                        </m:r>
                      </m:num>
                      <m:den>
                        <m:r>
                          <a:rPr lang="en-US" sz="2400" b="1" i="1" smtClean="0">
                            <a:solidFill>
                              <a:srgbClr val="0000FF"/>
                            </a:solidFill>
                            <a:latin typeface="Cambria Math" panose="02040503050406030204" pitchFamily="18" charset="0"/>
                            <a:cs typeface="Times New Roman" panose="02020603050405020304" pitchFamily="18" charset="0"/>
                          </a:rPr>
                          <m:t>𝟐</m:t>
                        </m:r>
                        <m:r>
                          <a:rPr lang="en-US" sz="2400" b="1" i="1" smtClean="0">
                            <a:solidFill>
                              <a:srgbClr val="0000FF"/>
                            </a:solidFill>
                            <a:latin typeface="Cambria Math" panose="02040503050406030204" pitchFamily="18" charset="0"/>
                            <a:cs typeface="Times New Roman" panose="02020603050405020304" pitchFamily="18" charset="0"/>
                          </a:rPr>
                          <m:t>,</m:t>
                        </m:r>
                        <m:r>
                          <a:rPr lang="en-US" sz="2400" b="1" i="1" smtClean="0">
                            <a:solidFill>
                              <a:srgbClr val="0000FF"/>
                            </a:solidFill>
                            <a:latin typeface="Cambria Math" panose="02040503050406030204" pitchFamily="18" charset="0"/>
                            <a:cs typeface="Times New Roman" panose="02020603050405020304" pitchFamily="18" charset="0"/>
                          </a:rPr>
                          <m:t>𝟓</m:t>
                        </m:r>
                      </m:den>
                    </m:f>
                  </m:oMath>
                </a14:m>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88</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(Ω</a:t>
                </a:r>
                <a:r>
                  <a:rPr lang="vi-VN" sz="2400" b="1" i="1" dirty="0">
                    <a:solidFill>
                      <a:srgbClr val="0000FF"/>
                    </a:solidFill>
                    <a:latin typeface="Times New Roman" panose="02020603050405020304" pitchFamily="18" charset="0"/>
                    <a:ea typeface="Times New Roman" panose="02020603050405020304" pitchFamily="18" charset="0"/>
                  </a:rPr>
                  <a:t>)</a:t>
                </a:r>
                <a:endParaRPr lang="vi-VN" sz="2400" b="1" i="1" dirty="0">
                  <a:solidFill>
                    <a:srgbClr val="0000FF"/>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3662597" y="1846899"/>
                <a:ext cx="6096000" cy="2665217"/>
              </a:xfrm>
              <a:prstGeom prst="rect">
                <a:avLst/>
              </a:prstGeom>
              <a:blipFill>
                <a:blip r:embed="rId2"/>
                <a:stretch>
                  <a:fillRect l="-1600" t="-1831" b="-229"/>
                </a:stretch>
              </a:blipFill>
            </p:spPr>
            <p:txBody>
              <a:bodyPr/>
              <a:lstStyle/>
              <a:p>
                <a:r>
                  <a:rPr lang="vi-VN">
                    <a:noFill/>
                  </a:rPr>
                  <a:t> </a:t>
                </a:r>
              </a:p>
            </p:txBody>
          </p:sp>
        </mc:Fallback>
      </mc:AlternateContent>
    </p:spTree>
    <p:extLst>
      <p:ext uri="{BB962C8B-B14F-4D97-AF65-F5344CB8AC3E}">
        <p14:creationId xmlns:p14="http://schemas.microsoft.com/office/powerpoint/2010/main" val="201071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barn(inVertical)">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arn(inVertical)">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barn(inVertical)">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arn(inVertical)">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arn(inVertical)">
                                      <p:cBhvr>
                                        <p:cTn id="5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329764" y="121021"/>
            <a:ext cx="5895877"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BÀI TẬP VẬN DỤNG</a:t>
            </a:r>
            <a:endParaRPr lang="en-US" altLang="vi-VN" sz="4000" b="1" dirty="0">
              <a:solidFill>
                <a:schemeClr val="bg1"/>
              </a:solidFill>
              <a:latin typeface=".VnTimeH" panose="020B7200000000000000" pitchFamily="34" charset="0"/>
            </a:endParaRPr>
          </a:p>
        </p:txBody>
      </p:sp>
      <p:sp>
        <p:nvSpPr>
          <p:cNvPr id="5" name="Rectangle 4"/>
          <p:cNvSpPr/>
          <p:nvPr/>
        </p:nvSpPr>
        <p:spPr>
          <a:xfrm>
            <a:off x="182880" y="836216"/>
            <a:ext cx="11871960" cy="1569660"/>
          </a:xfrm>
          <a:prstGeom prst="rect">
            <a:avLst/>
          </a:prstGeom>
          <a:ln w="38100">
            <a:solidFill>
              <a:srgbClr val="FF0000"/>
            </a:solidFill>
          </a:ln>
        </p:spPr>
        <p:txBody>
          <a:bodyPr wrap="square">
            <a:spAutoFit/>
          </a:bodyPr>
          <a:lstStyle/>
          <a:p>
            <a:r>
              <a:rPr lang="en-US" sz="2400" b="1" i="1" dirty="0">
                <a:latin typeface="Times New Roman" panose="02020603050405020304" pitchFamily="18" charset="0"/>
                <a:cs typeface="Times New Roman" panose="02020603050405020304" pitchFamily="18" charset="0"/>
              </a:rPr>
              <a:t>Bài </a:t>
            </a:r>
            <a:r>
              <a:rPr lang="en-US" sz="2400" b="1" i="1" dirty="0" smtClean="0">
                <a:latin typeface="Times New Roman" panose="02020603050405020304" pitchFamily="18" charset="0"/>
                <a:cs typeface="Times New Roman" panose="02020603050405020304" pitchFamily="18" charset="0"/>
              </a:rPr>
              <a:t>4: </a:t>
            </a:r>
            <a:r>
              <a:rPr lang="vi-VN" sz="2400" b="1" i="1" dirty="0">
                <a:latin typeface="Times New Roman" panose="02020603050405020304" pitchFamily="18" charset="0"/>
                <a:cs typeface="Times New Roman" panose="02020603050405020304" pitchFamily="18" charset="0"/>
              </a:rPr>
              <a:t>Hai bóng đèn có ghi 110V – 40W.</a:t>
            </a:r>
          </a:p>
          <a:p>
            <a:r>
              <a:rPr lang="en-US" sz="2400" b="1" i="1" dirty="0">
                <a:latin typeface="Times New Roman" panose="02020603050405020304" pitchFamily="18" charset="0"/>
                <a:cs typeface="Times New Roman" panose="02020603050405020304" pitchFamily="18" charset="0"/>
              </a:rPr>
              <a:t>a. </a:t>
            </a:r>
            <a:r>
              <a:rPr lang="vi-VN" sz="2400" b="1" i="1" dirty="0">
                <a:latin typeface="Times New Roman" panose="02020603050405020304" pitchFamily="18" charset="0"/>
                <a:cs typeface="Times New Roman" panose="02020603050405020304" pitchFamily="18" charset="0"/>
              </a:rPr>
              <a:t>Nêu ý nghĩa con số ghi trên bóng đèn?</a:t>
            </a:r>
          </a:p>
          <a:p>
            <a:r>
              <a:rPr lang="en-US" sz="2400" b="1" i="1" dirty="0">
                <a:latin typeface="Times New Roman" panose="02020603050405020304" pitchFamily="18" charset="0"/>
                <a:cs typeface="Times New Roman" panose="02020603050405020304" pitchFamily="18" charset="0"/>
              </a:rPr>
              <a:t>b. </a:t>
            </a:r>
            <a:r>
              <a:rPr lang="vi-VN" sz="2400" b="1" i="1" dirty="0">
                <a:latin typeface="Times New Roman" panose="02020603050405020304" pitchFamily="18" charset="0"/>
                <a:cs typeface="Times New Roman" panose="02020603050405020304" pitchFamily="18" charset="0"/>
              </a:rPr>
              <a:t>Muốn sử dụng hai đèn này ở hiệu điện thế 220V thì phải mắc chúng như thế nào?</a:t>
            </a:r>
          </a:p>
          <a:p>
            <a:r>
              <a:rPr lang="en-US" sz="2400" b="1" i="1" dirty="0">
                <a:latin typeface="Times New Roman" panose="02020603050405020304" pitchFamily="18" charset="0"/>
                <a:cs typeface="Times New Roman" panose="02020603050405020304" pitchFamily="18" charset="0"/>
              </a:rPr>
              <a:t>c. </a:t>
            </a:r>
            <a:r>
              <a:rPr lang="vi-VN" sz="2400" b="1" i="1" dirty="0">
                <a:latin typeface="Times New Roman" panose="02020603050405020304" pitchFamily="18" charset="0"/>
                <a:cs typeface="Times New Roman" panose="02020603050405020304" pitchFamily="18" charset="0"/>
              </a:rPr>
              <a:t>Tính điện năng cần dùng để thắp sáng hai đèn này trong 5h</a:t>
            </a:r>
            <a:r>
              <a:rPr lang="vi-VN" sz="2400" b="1" i="1" dirty="0" smtClean="0">
                <a:latin typeface="Times New Roman" panose="02020603050405020304" pitchFamily="18" charset="0"/>
                <a:cs typeface="Times New Roman" panose="02020603050405020304" pitchFamily="18" charset="0"/>
              </a:rPr>
              <a:t>?</a:t>
            </a:r>
            <a:endParaRPr lang="vi-VN" sz="2400" b="1" i="1" dirty="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flipV="1">
            <a:off x="2701653" y="2128878"/>
            <a:ext cx="15240" cy="4202562"/>
          </a:xfrm>
          <a:prstGeom prst="line">
            <a:avLst/>
          </a:prstGeom>
          <a:ln w="38100"/>
        </p:spPr>
        <p:style>
          <a:lnRef idx="1">
            <a:schemeClr val="dk1"/>
          </a:lnRef>
          <a:fillRef idx="0">
            <a:schemeClr val="dk1"/>
          </a:fillRef>
          <a:effectRef idx="0">
            <a:schemeClr val="dk1"/>
          </a:effectRef>
          <a:fontRef idx="minor">
            <a:schemeClr val="tx1"/>
          </a:fontRef>
        </p:style>
      </p:cxnSp>
      <p:sp>
        <p:nvSpPr>
          <p:cNvPr id="2" name="Rectangle 1"/>
          <p:cNvSpPr/>
          <p:nvPr/>
        </p:nvSpPr>
        <p:spPr>
          <a:xfrm>
            <a:off x="281764" y="2538189"/>
            <a:ext cx="6096000" cy="2677656"/>
          </a:xfrm>
          <a:prstGeom prst="rect">
            <a:avLst/>
          </a:prstGeom>
        </p:spPr>
        <p:txBody>
          <a:bodyPr>
            <a:spAutoFit/>
          </a:bodyPr>
          <a:lstStyle/>
          <a:p>
            <a:pPr>
              <a:spcAft>
                <a:spcPts val="0"/>
              </a:spcAft>
              <a:tabLst>
                <a:tab pos="2743200" algn="ctr"/>
                <a:tab pos="5486400" algn="r"/>
              </a:tabLst>
            </a:pPr>
            <a:r>
              <a:rPr lang="vi-VN" sz="2400" b="1" i="1" u="sng" dirty="0">
                <a:solidFill>
                  <a:srgbClr val="0000FF"/>
                </a:solidFill>
                <a:latin typeface="+mj-lt"/>
                <a:ea typeface="Times New Roman" panose="02020603050405020304" pitchFamily="18" charset="0"/>
                <a:cs typeface="Times New Roman" panose="02020603050405020304" pitchFamily="18" charset="0"/>
              </a:rPr>
              <a:t>Tóm tắt:</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Đ</a:t>
            </a:r>
            <a:r>
              <a:rPr lang="vi-VN" sz="2400" b="1" i="1" baseline="-25000" dirty="0">
                <a:solidFill>
                  <a:srgbClr val="0000FF"/>
                </a:solidFill>
                <a:latin typeface="+mj-lt"/>
                <a:ea typeface="Times New Roman" panose="02020603050405020304" pitchFamily="18" charset="0"/>
                <a:cs typeface="Times New Roman" panose="02020603050405020304" pitchFamily="18" charset="0"/>
              </a:rPr>
              <a:t>1,2</a:t>
            </a:r>
            <a:r>
              <a:rPr lang="vi-VN" sz="2400" b="1" i="1" dirty="0">
                <a:solidFill>
                  <a:srgbClr val="0000FF"/>
                </a:solidFill>
                <a:latin typeface="+mj-lt"/>
                <a:ea typeface="Times New Roman" panose="02020603050405020304" pitchFamily="18" charset="0"/>
                <a:cs typeface="Times New Roman" panose="02020603050405020304" pitchFamily="18" charset="0"/>
              </a:rPr>
              <a:t>:110V-40W</a:t>
            </a:r>
          </a:p>
          <a:p>
            <a:pPr>
              <a:spcAft>
                <a:spcPts val="0"/>
              </a:spcAft>
              <a:tabLst>
                <a:tab pos="2743200" algn="ctr"/>
                <a:tab pos="5486400" algn="r"/>
              </a:tabLst>
            </a:pPr>
            <a:r>
              <a:rPr lang="vi-VN" sz="2400" b="1" i="1" dirty="0">
                <a:solidFill>
                  <a:srgbClr val="0000FF"/>
                </a:solidFill>
                <a:latin typeface="+mj-lt"/>
                <a:ea typeface="Times New Roman" panose="02020603050405020304" pitchFamily="18" charset="0"/>
                <a:cs typeface="Times New Roman" panose="02020603050405020304" pitchFamily="18" charset="0"/>
              </a:rPr>
              <a:t>Ý nghĩa?</a:t>
            </a:r>
          </a:p>
          <a:p>
            <a:pPr>
              <a:spcAft>
                <a:spcPts val="0"/>
              </a:spcAft>
              <a:tabLst>
                <a:tab pos="2743200" algn="ctr"/>
                <a:tab pos="5486400" algn="r"/>
              </a:tabLst>
            </a:pPr>
            <a:r>
              <a:rPr lang="fr-FR" sz="2400" b="1" i="1" dirty="0">
                <a:solidFill>
                  <a:srgbClr val="0000FF"/>
                </a:solidFill>
                <a:latin typeface="+mj-lt"/>
                <a:ea typeface="Times New Roman" panose="02020603050405020304" pitchFamily="18" charset="0"/>
                <a:cs typeface="Times New Roman" panose="02020603050405020304" pitchFamily="18" charset="0"/>
              </a:rPr>
              <a:t>U=220V</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fr-FR" sz="2400" b="1" i="1" dirty="0">
                <a:solidFill>
                  <a:srgbClr val="0000FF"/>
                </a:solidFill>
                <a:latin typeface="+mj-lt"/>
                <a:ea typeface="Times New Roman" panose="02020603050405020304" pitchFamily="18" charset="0"/>
                <a:cs typeface="Times New Roman" panose="02020603050405020304" pitchFamily="18" charset="0"/>
              </a:rPr>
              <a:t>Mắc ntn?</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pPr>
              <a:spcAft>
                <a:spcPts val="0"/>
              </a:spcAft>
              <a:tabLst>
                <a:tab pos="2743200" algn="ctr"/>
                <a:tab pos="5486400" algn="r"/>
              </a:tabLst>
            </a:pPr>
            <a:r>
              <a:rPr lang="fr-FR" sz="2400" b="1" i="1" dirty="0">
                <a:solidFill>
                  <a:srgbClr val="0000FF"/>
                </a:solidFill>
                <a:latin typeface="+mj-lt"/>
                <a:ea typeface="Times New Roman" panose="02020603050405020304" pitchFamily="18" charset="0"/>
                <a:cs typeface="Times New Roman" panose="02020603050405020304" pitchFamily="18" charset="0"/>
              </a:rPr>
              <a:t>t=5h</a:t>
            </a:r>
            <a:endParaRPr lang="vi-VN" sz="2400" b="1" i="1" dirty="0">
              <a:solidFill>
                <a:srgbClr val="0000FF"/>
              </a:solidFill>
              <a:latin typeface="+mj-lt"/>
              <a:ea typeface="Times New Roman" panose="02020603050405020304" pitchFamily="18" charset="0"/>
              <a:cs typeface="Times New Roman" panose="02020603050405020304" pitchFamily="18" charset="0"/>
            </a:endParaRPr>
          </a:p>
          <a:p>
            <a:r>
              <a:rPr lang="fr-FR" sz="2400" b="1" i="1" dirty="0">
                <a:solidFill>
                  <a:srgbClr val="0000FF"/>
                </a:solidFill>
                <a:latin typeface="+mj-lt"/>
                <a:ea typeface="Times New Roman" panose="02020603050405020304" pitchFamily="18" charset="0"/>
              </a:rPr>
              <a:t>A=?</a:t>
            </a:r>
            <a:endParaRPr lang="vi-VN" sz="2400" b="1" i="1" dirty="0">
              <a:solidFill>
                <a:srgbClr val="0000FF"/>
              </a:solidFill>
              <a:latin typeface="+mj-lt"/>
            </a:endParaRPr>
          </a:p>
        </p:txBody>
      </p:sp>
      <p:sp>
        <p:nvSpPr>
          <p:cNvPr id="3" name="Rectangle 2"/>
          <p:cNvSpPr/>
          <p:nvPr/>
        </p:nvSpPr>
        <p:spPr>
          <a:xfrm>
            <a:off x="2925170" y="2538189"/>
            <a:ext cx="7692787" cy="3293209"/>
          </a:xfrm>
          <a:prstGeom prst="rect">
            <a:avLst/>
          </a:prstGeom>
        </p:spPr>
        <p:txBody>
          <a:bodyPr wrap="square">
            <a:spAutoFit/>
          </a:bodyPr>
          <a:lstStyle/>
          <a:p>
            <a:pPr>
              <a:spcAft>
                <a:spcPts val="0"/>
              </a:spcAft>
              <a:tabLst>
                <a:tab pos="2743200" algn="ctr"/>
                <a:tab pos="5486400" algn="r"/>
              </a:tabLst>
            </a:pPr>
            <a:r>
              <a:rPr lang="vi-VN" sz="2400" b="1" i="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tabLst>
                <a:tab pos="2743200" algn="ctr"/>
                <a:tab pos="5486400" algn="r"/>
              </a:tabLst>
            </a:pPr>
            <a:r>
              <a:rPr lang="en-US" sz="2400" b="1" i="1" dirty="0" smtClean="0">
                <a:solidFill>
                  <a:srgbClr val="0000FF"/>
                </a:solidFill>
                <a:latin typeface="Times New Roman" panose="02020603050405020304" pitchFamily="18" charset="0"/>
                <a:cs typeface="Times New Roman" panose="02020603050405020304" pitchFamily="18" charset="0"/>
              </a:rPr>
              <a:t>a/ </a:t>
            </a:r>
            <a:r>
              <a:rPr lang="vi-VN" sz="2400" b="1" i="1" dirty="0" smtClean="0">
                <a:solidFill>
                  <a:srgbClr val="0000FF"/>
                </a:solidFill>
                <a:latin typeface="Times New Roman" panose="02020603050405020304" pitchFamily="18" charset="0"/>
                <a:cs typeface="Times New Roman" panose="02020603050405020304" pitchFamily="18" charset="0"/>
              </a:rPr>
              <a:t>110V</a:t>
            </a:r>
            <a:r>
              <a:rPr lang="vi-VN" sz="2400" b="1" i="1" dirty="0">
                <a:solidFill>
                  <a:srgbClr val="0000FF"/>
                </a:solidFill>
                <a:latin typeface="Times New Roman" panose="02020603050405020304" pitchFamily="18" charset="0"/>
                <a:cs typeface="Times New Roman" panose="02020603050405020304" pitchFamily="18" charset="0"/>
              </a:rPr>
              <a:t>: hiệu điện thế định mức của bóng </a:t>
            </a:r>
            <a:r>
              <a:rPr lang="vi-VN" sz="2400" b="1" i="1" dirty="0" smtClean="0">
                <a:solidFill>
                  <a:srgbClr val="0000FF"/>
                </a:solidFill>
                <a:latin typeface="Times New Roman" panose="02020603050405020304" pitchFamily="18" charset="0"/>
                <a:cs typeface="Times New Roman" panose="02020603050405020304" pitchFamily="18" charset="0"/>
              </a:rPr>
              <a:t>đèn</a:t>
            </a:r>
            <a:endParaRPr lang="en-US" sz="2400" b="1" i="1" dirty="0">
              <a:solidFill>
                <a:srgbClr val="0000FF"/>
              </a:solidFill>
              <a:latin typeface="Times New Roman" panose="02020603050405020304" pitchFamily="18" charset="0"/>
              <a:cs typeface="Times New Roman" panose="02020603050405020304" pitchFamily="18" charset="0"/>
            </a:endParaRPr>
          </a:p>
          <a:p>
            <a:pPr lvl="0" algn="just">
              <a:tabLst>
                <a:tab pos="2743200" algn="ctr"/>
                <a:tab pos="5486400" algn="r"/>
              </a:tabLst>
            </a:pP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40W</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công suất định mức của bóng đèn</a:t>
            </a:r>
            <a:endParaRPr lang="vi-VN" sz="2400" b="1"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tabLst>
                <a:tab pos="2743200" algn="ctr"/>
                <a:tab pos="5486400" algn="r"/>
              </a:tabLst>
            </a:pPr>
            <a:r>
              <a:rPr lang="en-US" sz="2400" b="1" i="1" dirty="0" smtClean="0">
                <a:solidFill>
                  <a:srgbClr val="0000FF"/>
                </a:solidFill>
                <a:latin typeface="Times New Roman" panose="02020603050405020304" pitchFamily="18" charset="0"/>
                <a:cs typeface="Times New Roman" panose="02020603050405020304" pitchFamily="18" charset="0"/>
              </a:rPr>
              <a:t>b/ </a:t>
            </a:r>
            <a:r>
              <a:rPr lang="vi-VN" sz="2400" b="1" i="1" dirty="0" smtClean="0">
                <a:solidFill>
                  <a:srgbClr val="0000FF"/>
                </a:solidFill>
                <a:latin typeface="Times New Roman" panose="02020603050405020304" pitchFamily="18" charset="0"/>
                <a:cs typeface="Times New Roman" panose="02020603050405020304" pitchFamily="18" charset="0"/>
              </a:rPr>
              <a:t>Mắc </a:t>
            </a:r>
            <a:r>
              <a:rPr lang="vi-VN" sz="2400" b="1" i="1" dirty="0">
                <a:solidFill>
                  <a:srgbClr val="0000FF"/>
                </a:solidFill>
                <a:latin typeface="Times New Roman" panose="02020603050405020304" pitchFamily="18" charset="0"/>
                <a:cs typeface="Times New Roman" panose="02020603050405020304" pitchFamily="18" charset="0"/>
              </a:rPr>
              <a:t>hai bóng đèn nối tiếp với nhau</a:t>
            </a:r>
            <a:endParaRPr lang="vi-VN" sz="2400" b="1" i="1" dirty="0" smtClean="0">
              <a:solidFill>
                <a:srgbClr val="0000FF"/>
              </a:solidFill>
              <a:effectLst/>
              <a:latin typeface="Times New Roman" panose="02020603050405020304" pitchFamily="18" charset="0"/>
              <a:cs typeface="Times New Roman" panose="02020603050405020304" pitchFamily="18" charset="0"/>
            </a:endParaRPr>
          </a:p>
          <a:p>
            <a:pPr lvl="0" algn="just">
              <a:tabLst>
                <a:tab pos="2743200" algn="ctr"/>
                <a:tab pos="5486400" algn="r"/>
              </a:tabLst>
            </a:pPr>
            <a:r>
              <a:rPr lang="en-US" sz="2400" b="1" i="1" dirty="0" smtClean="0">
                <a:solidFill>
                  <a:srgbClr val="0000FF"/>
                </a:solidFill>
                <a:latin typeface="Times New Roman" panose="02020603050405020304" pitchFamily="18" charset="0"/>
                <a:cs typeface="Times New Roman" panose="02020603050405020304" pitchFamily="18" charset="0"/>
              </a:rPr>
              <a:t>c/ </a:t>
            </a:r>
            <a:r>
              <a:rPr lang="vi-VN" sz="2400" b="1" i="1" dirty="0" smtClean="0">
                <a:solidFill>
                  <a:srgbClr val="0000FF"/>
                </a:solidFill>
                <a:latin typeface="Times New Roman" panose="02020603050405020304" pitchFamily="18" charset="0"/>
                <a:cs typeface="Times New Roman" panose="02020603050405020304" pitchFamily="18" charset="0"/>
              </a:rPr>
              <a:t>Công </a:t>
            </a:r>
            <a:r>
              <a:rPr lang="vi-VN" sz="2400" b="1" i="1" dirty="0">
                <a:solidFill>
                  <a:srgbClr val="0000FF"/>
                </a:solidFill>
                <a:latin typeface="Times New Roman" panose="02020603050405020304" pitchFamily="18" charset="0"/>
                <a:cs typeface="Times New Roman" panose="02020603050405020304" pitchFamily="18" charset="0"/>
              </a:rPr>
              <a:t>suất của đoạn mạch:</a:t>
            </a:r>
            <a:endParaRPr lang="vi-VN" sz="2400" b="1" i="1" dirty="0" smtClean="0">
              <a:solidFill>
                <a:srgbClr val="0000FF"/>
              </a:solidFill>
              <a:effectLst/>
              <a:latin typeface="Times New Roman" panose="02020603050405020304" pitchFamily="18" charset="0"/>
              <a:cs typeface="Times New Roman" panose="02020603050405020304" pitchFamily="18" charset="0"/>
            </a:endParaRPr>
          </a:p>
          <a:p>
            <a:pPr marL="718820">
              <a:spcAft>
                <a:spcPts val="0"/>
              </a:spcAft>
              <a:tabLst>
                <a:tab pos="2743200" algn="ctr"/>
                <a:tab pos="5486400" algn="r"/>
              </a:tabLst>
            </a:pPr>
            <a:r>
              <a:rPr lang="en-US" sz="3200" b="1" i="1" dirty="0">
                <a:solidFill>
                  <a:srgbClr val="0000FF"/>
                </a:solidFill>
                <a:latin typeface=".VnCommercial Script" panose="020B7200000000000000" pitchFamily="34" charset="0"/>
                <a:cs typeface="Times New Roman" panose="02020603050405020304" pitchFamily="18" charset="0"/>
              </a:rPr>
              <a:t>P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VnCommercial Script" panose="020B7200000000000000" pitchFamily="34" charset="0"/>
                <a:cs typeface="Times New Roman" panose="02020603050405020304" pitchFamily="18" charset="0"/>
              </a:rPr>
              <a: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VnCommercial Script" panose="020B7200000000000000" pitchFamily="34" charset="0"/>
                <a:cs typeface="Times New Roman" panose="02020603050405020304" pitchFamily="18" charset="0"/>
              </a:rPr>
              <a:t> </a:t>
            </a:r>
            <a:r>
              <a:rPr lang="en-US" sz="3200" b="1" i="1" dirty="0">
                <a:solidFill>
                  <a:srgbClr val="0000FF"/>
                </a:solidFill>
                <a:latin typeface=".VnCommercial Script" panose="020B7200000000000000" pitchFamily="34" charset="0"/>
                <a:cs typeface="Times New Roman" panose="02020603050405020304" pitchFamily="18" charset="0"/>
              </a:rPr>
              <a:t>P</a:t>
            </a:r>
            <a:r>
              <a:rPr lang="en-US" b="1" i="1" dirty="0">
                <a:solidFill>
                  <a:srgbClr val="0000FF"/>
                </a:solidFill>
                <a:latin typeface=".VnCommercial Script" panose="020B7200000000000000" pitchFamily="34" charset="0"/>
                <a:cs typeface="Times New Roman" panose="02020603050405020304" pitchFamily="18" charset="0"/>
              </a:rPr>
              <a:t> </a:t>
            </a:r>
            <a:r>
              <a:rPr lang="vi-VN" sz="2400" b="1" i="1" baseline="-25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=40+40=80(W</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Điện </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năng dùng để thắp sáng hai bóng đèn: </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p>
          <a:p>
            <a:r>
              <a:rPr lang="en-US"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solidFill>
                  <a:srgbClr val="0000FF"/>
                </a:solidFill>
                <a:latin typeface=".VnCommercial Script" panose="020B7200000000000000" pitchFamily="34" charset="0"/>
                <a:cs typeface="Times New Roman" panose="02020603050405020304" pitchFamily="18" charset="0"/>
              </a:rPr>
              <a:t> </a:t>
            </a:r>
            <a:r>
              <a:rPr lang="en-US" sz="3200" b="1" i="1" dirty="0">
                <a:solidFill>
                  <a:srgbClr val="0000FF"/>
                </a:solidFill>
                <a:latin typeface=".VnCommercial Script" panose="020B7200000000000000" pitchFamily="34" charset="0"/>
                <a:cs typeface="Times New Roman" panose="02020603050405020304" pitchFamily="18" charset="0"/>
              </a:rPr>
              <a:t>P</a:t>
            </a:r>
            <a:r>
              <a:rPr lang="vi-VN" sz="2400" b="1"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.t=80.5=400(Wh</a:t>
            </a:r>
            <a:r>
              <a:rPr lang="vi-VN" sz="24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b="1" i="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34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barn(inVertical)">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arn(inVertic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barn(inVertical)">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barn(inVertical)">
                                      <p:cBhvr>
                                        <p:cTn id="52" dur="500"/>
                                        <p:tgtEl>
                                          <p:spTgt spid="3">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barn(inVertical)">
                                      <p:cBhvr>
                                        <p:cTn id="57" dur="5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barn(inVertical)">
                                      <p:cBhvr>
                                        <p:cTn id="62" dur="500"/>
                                        <p:tgtEl>
                                          <p:spTgt spid="3">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barn(inVertical)">
                                      <p:cBhvr>
                                        <p:cTn id="6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WordArt 3"/>
          <p:cNvSpPr>
            <a:spLocks noChangeArrowheads="1" noChangeShapeType="1" noTextEdit="1"/>
          </p:cNvSpPr>
          <p:nvPr/>
        </p:nvSpPr>
        <p:spPr bwMode="auto">
          <a:xfrm>
            <a:off x="4419600" y="533400"/>
            <a:ext cx="3429000" cy="609600"/>
          </a:xfrm>
          <a:prstGeom prst="rect">
            <a:avLst/>
          </a:prstGeom>
        </p:spPr>
        <p:txBody>
          <a:bodyPr wrap="none" fromWordArt="1">
            <a:prstTxWarp prst="textPlain">
              <a:avLst>
                <a:gd name="adj" fmla="val 50000"/>
              </a:avLst>
            </a:prstTxWarp>
          </a:bodyPr>
          <a:lstStyle/>
          <a:p>
            <a:r>
              <a:rPr lang="vi-VN" sz="3600" b="1" i="1" kern="10">
                <a:ln w="9525">
                  <a:solidFill>
                    <a:srgbClr val="FF3300"/>
                  </a:solidFill>
                  <a:round/>
                  <a:headEnd/>
                  <a:tailEnd/>
                </a:ln>
                <a:solidFill>
                  <a:srgbClr val="FF33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Hướng dẫn về nhà</a:t>
            </a:r>
          </a:p>
        </p:txBody>
      </p:sp>
      <p:cxnSp>
        <p:nvCxnSpPr>
          <p:cNvPr id="20484" name="AutoShape 4"/>
          <p:cNvCxnSpPr>
            <a:cxnSpLocks noChangeShapeType="1"/>
          </p:cNvCxnSpPr>
          <p:nvPr/>
        </p:nvCxnSpPr>
        <p:spPr bwMode="auto">
          <a:xfrm>
            <a:off x="1524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733266" y="1825625"/>
            <a:ext cx="8761862" cy="4351338"/>
          </a:xfrm>
          <a:noFill/>
        </p:spPr>
        <p:txBody>
          <a:bodyPr/>
          <a:lstStyle/>
          <a:p>
            <a:pPr marL="609600" indent="-609600">
              <a:buNone/>
            </a:pPr>
            <a:r>
              <a:rPr lang="en-US" altLang="vi-VN" b="1" i="1" dirty="0" smtClean="0">
                <a:solidFill>
                  <a:srgbClr val="0000FF"/>
                </a:solidFill>
                <a:latin typeface="Times New Roman" panose="02020603050405020304" pitchFamily="18" charset="0"/>
              </a:rPr>
              <a:t>1. Học công suất, điện năng, công của dòng điện</a:t>
            </a:r>
          </a:p>
          <a:p>
            <a:pPr marL="609600" indent="-609600">
              <a:buNone/>
            </a:pPr>
            <a:r>
              <a:rPr lang="en-US" altLang="vi-VN" b="1" i="1" dirty="0">
                <a:solidFill>
                  <a:srgbClr val="0000FF"/>
                </a:solidFill>
                <a:latin typeface="Times New Roman" panose="02020603050405020304" pitchFamily="18" charset="0"/>
              </a:rPr>
              <a:t>2. </a:t>
            </a:r>
            <a:r>
              <a:rPr lang="en-US" altLang="vi-VN" b="1" i="1" dirty="0" smtClean="0">
                <a:solidFill>
                  <a:srgbClr val="0000FF"/>
                </a:solidFill>
                <a:latin typeface="Times New Roman" panose="02020603050405020304" pitchFamily="18" charset="0"/>
              </a:rPr>
              <a:t>Ôn </a:t>
            </a:r>
            <a:r>
              <a:rPr lang="en-US" altLang="vi-VN" b="1" i="1" smtClean="0">
                <a:solidFill>
                  <a:srgbClr val="0000FF"/>
                </a:solidFill>
                <a:latin typeface="Times New Roman" panose="02020603050405020304" pitchFamily="18" charset="0"/>
              </a:rPr>
              <a:t>lại định luật Jun-Lenxo.</a:t>
            </a:r>
            <a:endParaRPr lang="en-US" altLang="vi-VN" b="1" i="1" dirty="0" smtClean="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3794078" y="3875964"/>
            <a:ext cx="5295331" cy="2105736"/>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3600" b="1" kern="10">
                  <a:ln w="9525">
                    <a:round/>
                    <a:headEnd/>
                    <a:tailEnd/>
                  </a:ln>
                  <a:solidFill>
                    <a:srgbClr val="008000"/>
                  </a:solidFill>
                </a:rPr>
                <a:t>KCT</a:t>
              </a:r>
            </a:p>
          </p:txBody>
        </p:sp>
      </p:grpSp>
    </p:spTree>
    <p:extLst>
      <p:ext uri="{BB962C8B-B14F-4D97-AF65-F5344CB8AC3E}">
        <p14:creationId xmlns:p14="http://schemas.microsoft.com/office/powerpoint/2010/main" val="1933480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slide(fromLeft)">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circle(in)">
                                      <p:cBhvr>
                                        <p:cTn id="12" dur="2000"/>
                                        <p:tgtEl>
                                          <p:spTgt spid="20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circle(in)">
                                      <p:cBhvr>
                                        <p:cTn id="17" dur="2000"/>
                                        <p:tgtEl>
                                          <p:spTgt spid="20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560</Words>
  <Application>Microsoft Office PowerPoint</Application>
  <PresentationFormat>Widescreen</PresentationFormat>
  <Paragraphs>97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.VnCommercial Script</vt:lpstr>
      <vt:lpstr>.VnTime</vt:lpstr>
      <vt:lpstr>.VnTimeH</vt:lpstr>
      <vt:lpstr>Arial</vt:lpstr>
      <vt:lpstr>Calibri</vt:lpstr>
      <vt:lpstr>Calibri Light</vt:lpstr>
      <vt:lpstr>Cambria Math</vt:lpstr>
      <vt:lpstr>Times New Roman</vt:lpstr>
      <vt:lpstr>Office Theme</vt:lpstr>
      <vt:lpstr>PowerPoint Presentation</vt:lpstr>
      <vt:lpstr>LÝ THUYẾT</vt:lpstr>
      <vt:lpstr>BÀI TẬP VẬN DỤNG</vt:lpstr>
      <vt:lpstr>BÀI TẬP VẬN DỤNG</vt:lpstr>
      <vt:lpstr>BÀI TẬP VẬN DỤNG</vt:lpstr>
      <vt:lpstr>BÀI TẬP VẬN DỤNG</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13</cp:revision>
  <dcterms:created xsi:type="dcterms:W3CDTF">2022-01-04T11:29:32Z</dcterms:created>
  <dcterms:modified xsi:type="dcterms:W3CDTF">2022-01-07T01:29:48Z</dcterms:modified>
</cp:coreProperties>
</file>