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1" d="100"/>
          <a:sy n="71"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E180991-DCFC-496A-9E53-621499203878}" type="datetimeFigureOut">
              <a:rPr lang="vi-VN" smtClean="0"/>
              <a:t>07/01/2022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2081366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180991-DCFC-496A-9E53-621499203878}" type="datetimeFigureOut">
              <a:rPr lang="vi-VN" smtClean="0"/>
              <a:t>07/01/2022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2224172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180991-DCFC-496A-9E53-621499203878}" type="datetimeFigureOut">
              <a:rPr lang="vi-VN" smtClean="0"/>
              <a:t>07/01/2022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234231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180991-DCFC-496A-9E53-621499203878}" type="datetimeFigureOut">
              <a:rPr lang="vi-VN" smtClean="0"/>
              <a:t>07/01/2022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1025041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180991-DCFC-496A-9E53-621499203878}" type="datetimeFigureOut">
              <a:rPr lang="vi-VN" smtClean="0"/>
              <a:t>07/01/2022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1054502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E180991-DCFC-496A-9E53-621499203878}" type="datetimeFigureOut">
              <a:rPr lang="vi-VN" smtClean="0"/>
              <a:t>07/01/2022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232200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E180991-DCFC-496A-9E53-621499203878}" type="datetimeFigureOut">
              <a:rPr lang="vi-VN" smtClean="0"/>
              <a:t>07/01/2022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1731430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E180991-DCFC-496A-9E53-621499203878}" type="datetimeFigureOut">
              <a:rPr lang="vi-VN" smtClean="0"/>
              <a:t>07/01/2022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198849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80991-DCFC-496A-9E53-621499203878}" type="datetimeFigureOut">
              <a:rPr lang="vi-VN" smtClean="0"/>
              <a:t>07/01/2022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3539937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180991-DCFC-496A-9E53-621499203878}" type="datetimeFigureOut">
              <a:rPr lang="vi-VN" smtClean="0"/>
              <a:t>07/01/2022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1062798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180991-DCFC-496A-9E53-621499203878}" type="datetimeFigureOut">
              <a:rPr lang="vi-VN" smtClean="0"/>
              <a:t>07/01/2022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7602D9D-0CD5-4D15-A444-13A33401948B}" type="slidenum">
              <a:rPr lang="vi-VN" smtClean="0"/>
              <a:t>‹#›</a:t>
            </a:fld>
            <a:endParaRPr lang="vi-VN"/>
          </a:p>
        </p:txBody>
      </p:sp>
    </p:spTree>
    <p:extLst>
      <p:ext uri="{BB962C8B-B14F-4D97-AF65-F5344CB8AC3E}">
        <p14:creationId xmlns:p14="http://schemas.microsoft.com/office/powerpoint/2010/main" val="2652662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80991-DCFC-496A-9E53-621499203878}" type="datetimeFigureOut">
              <a:rPr lang="vi-VN" smtClean="0"/>
              <a:t>07/01/2022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602D9D-0CD5-4D15-A444-13A33401948B}" type="slidenum">
              <a:rPr lang="vi-VN" smtClean="0"/>
              <a:t>‹#›</a:t>
            </a:fld>
            <a:endParaRPr lang="vi-VN"/>
          </a:p>
        </p:txBody>
      </p:sp>
    </p:spTree>
    <p:extLst>
      <p:ext uri="{BB962C8B-B14F-4D97-AF65-F5344CB8AC3E}">
        <p14:creationId xmlns:p14="http://schemas.microsoft.com/office/powerpoint/2010/main" val="3228450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158"/>
            <a:ext cx="12192000" cy="682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4814094" y="609601"/>
            <a:ext cx="2563812" cy="830997"/>
          </a:xfrm>
          <a:prstGeom prst="rect">
            <a:avLst/>
          </a:prstGeom>
          <a:noFill/>
          <a:ln w="9525">
            <a:noFill/>
            <a:miter lim="800000"/>
            <a:headEnd/>
            <a:tailEnd/>
          </a:ln>
          <a:effectLst/>
        </p:spPr>
        <p:txBody>
          <a:bodyPr>
            <a:spAutoFit/>
          </a:bodyPr>
          <a:lstStyle/>
          <a:p>
            <a:pPr algn="l">
              <a:spcBef>
                <a:spcPct val="50000"/>
              </a:spcBef>
              <a:defRPr/>
            </a:pPr>
            <a:r>
              <a:rPr lang="en-US" sz="4800" b="1" i="1" dirty="0" smtClean="0">
                <a:solidFill>
                  <a:srgbClr val="FF0000"/>
                </a:solidFill>
                <a:effectLst>
                  <a:outerShdw blurRad="38100" dist="38100" dir="2700000" algn="tl">
                    <a:srgbClr val="C0C0C0"/>
                  </a:outerShdw>
                </a:effectLst>
                <a:latin typeface="Arial" charset="0"/>
                <a:cs typeface="Arial" charset="0"/>
              </a:rPr>
              <a:t>Tiết 33:</a:t>
            </a:r>
            <a:endParaRPr lang="en-US" sz="4800" b="1" i="1" dirty="0">
              <a:solidFill>
                <a:srgbClr val="FF0000"/>
              </a:solidFill>
              <a:effectLst>
                <a:outerShdw blurRad="38100" dist="38100" dir="2700000" algn="tl">
                  <a:srgbClr val="C0C0C0"/>
                </a:outerShdw>
              </a:effectLst>
              <a:latin typeface="Arial" charset="0"/>
              <a:cs typeface="Arial" charset="0"/>
            </a:endParaRPr>
          </a:p>
        </p:txBody>
      </p:sp>
      <p:sp>
        <p:nvSpPr>
          <p:cNvPr id="3079" name="Text Box 7"/>
          <p:cNvSpPr txBox="1">
            <a:spLocks noChangeArrowheads="1"/>
          </p:cNvSpPr>
          <p:nvPr/>
        </p:nvSpPr>
        <p:spPr bwMode="auto">
          <a:xfrm>
            <a:off x="523875" y="1440598"/>
            <a:ext cx="11144250" cy="1446550"/>
          </a:xfrm>
          <a:prstGeom prst="rect">
            <a:avLst/>
          </a:prstGeom>
          <a:noFill/>
          <a:ln w="9525">
            <a:noFill/>
            <a:miter lim="800000"/>
            <a:headEnd/>
            <a:tailEnd/>
          </a:ln>
          <a:effectLst/>
        </p:spPr>
        <p:txBody>
          <a:bodyPr wrap="square">
            <a:spAutoFit/>
          </a:bodyPr>
          <a:lstStyle/>
          <a:p>
            <a:pPr algn="ctr">
              <a:spcBef>
                <a:spcPct val="50000"/>
              </a:spcBef>
              <a:defRPr/>
            </a:pPr>
            <a:r>
              <a:rPr lang="en-US" sz="4400" b="1" dirty="0" smtClean="0">
                <a:solidFill>
                  <a:srgbClr val="800000"/>
                </a:solidFill>
                <a:effectLst>
                  <a:outerShdw blurRad="38100" dist="38100" dir="2700000" algn="tl">
                    <a:srgbClr val="C0C0C0"/>
                  </a:outerShdw>
                </a:effectLst>
                <a:latin typeface="Arial" charset="0"/>
                <a:cs typeface="Arial" charset="0"/>
              </a:rPr>
              <a:t>ÔN TẬP CÔNG SUẤT – ĐIỆN NĂNG – CÔNG CỦA DÒNG ĐIỆN</a:t>
            </a:r>
            <a:endParaRPr lang="en-US" sz="4400" b="1" i="1" dirty="0">
              <a:solidFill>
                <a:srgbClr val="800000"/>
              </a:solidFill>
              <a:effectLst>
                <a:outerShdw blurRad="38100" dist="38100" dir="2700000" algn="tl">
                  <a:srgbClr val="C0C0C0"/>
                </a:outerShdw>
              </a:effectLst>
              <a:latin typeface="Arial" charset="0"/>
              <a:cs typeface="Arial" charset="0"/>
            </a:endParaRPr>
          </a:p>
        </p:txBody>
      </p:sp>
    </p:spTree>
    <p:extLst>
      <p:ext uri="{BB962C8B-B14F-4D97-AF65-F5344CB8AC3E}">
        <p14:creationId xmlns:p14="http://schemas.microsoft.com/office/powerpoint/2010/main" val="679223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3656337" y="88364"/>
            <a:ext cx="4400550" cy="715195"/>
          </a:xfrm>
          <a:prstGeom prst="roundRect">
            <a:avLst/>
          </a:prstGeom>
          <a:solidFill>
            <a:srgbClr val="92D050"/>
          </a:solidFill>
          <a:ln>
            <a:solidFill>
              <a:srgbClr val="FF0000"/>
            </a:solidFill>
          </a:ln>
        </p:spPr>
        <p:txBody>
          <a:bodyPr anchor="ctr">
            <a:noAutofit/>
          </a:bodyPr>
          <a:lstStyle/>
          <a:p>
            <a:r>
              <a:rPr lang="en-US" altLang="vi-VN" sz="4000" b="1" dirty="0" smtClean="0">
                <a:solidFill>
                  <a:srgbClr val="FF33CC"/>
                </a:solidFill>
                <a:latin typeface="Times New Roman" panose="02020603050405020304" pitchFamily="18" charset="0"/>
              </a:rPr>
              <a:t>LÝ THUYẾT</a:t>
            </a:r>
            <a:endParaRPr lang="en-US" altLang="vi-VN" sz="4000" b="1" dirty="0">
              <a:solidFill>
                <a:schemeClr val="bg1"/>
              </a:solidFill>
              <a:latin typeface=".VnTimeH" panose="020B7200000000000000" pitchFamily="34" charset="0"/>
            </a:endParaRPr>
          </a:p>
        </p:txBody>
      </p:sp>
      <p:sp>
        <p:nvSpPr>
          <p:cNvPr id="61444" name="Text Box 4" descr="Canvas"/>
          <p:cNvSpPr txBox="1">
            <a:spLocks noChangeArrowheads="1"/>
          </p:cNvSpPr>
          <p:nvPr/>
        </p:nvSpPr>
        <p:spPr bwMode="auto">
          <a:xfrm>
            <a:off x="947057" y="889220"/>
            <a:ext cx="10248567" cy="461665"/>
          </a:xfrm>
          <a:prstGeom prst="rect">
            <a:avLst/>
          </a:prstGeom>
          <a:noFill/>
          <a:ln>
            <a:noFill/>
          </a:ln>
          <a:effectLst/>
          <a:extLst/>
        </p:spPr>
        <p:txBody>
          <a:bodyPr wrap="square">
            <a:spAutoFit/>
          </a:bodyPr>
          <a:lstStyle/>
          <a:p>
            <a:pPr algn="just">
              <a:buFontTx/>
              <a:buNone/>
            </a:pPr>
            <a:r>
              <a:rPr lang="en-US" altLang="vi-VN" sz="2400" b="1" i="1" dirty="0" smtClean="0">
                <a:solidFill>
                  <a:srgbClr val="FF0000"/>
                </a:solidFill>
                <a:latin typeface="Times New Roman" panose="02020603050405020304" pitchFamily="18" charset="0"/>
              </a:rPr>
              <a:t>Câu 1: </a:t>
            </a:r>
            <a:r>
              <a:rPr lang="en-US" altLang="vi-VN" sz="2400" b="1" i="1" dirty="0" smtClean="0">
                <a:latin typeface="Times New Roman" panose="02020603050405020304" pitchFamily="18" charset="0"/>
              </a:rPr>
              <a:t>Các công thức tính công suất điện?</a:t>
            </a:r>
            <a:endParaRPr lang="en-US" altLang="vi-VN" sz="2400" b="1" i="1" dirty="0">
              <a:latin typeface="Times New Roman" panose="02020603050405020304" pitchFamily="18" charset="0"/>
            </a:endParaRPr>
          </a:p>
        </p:txBody>
      </p:sp>
      <p:sp>
        <p:nvSpPr>
          <p:cNvPr id="18" name="Text Box 4" descr="Canvas"/>
          <p:cNvSpPr txBox="1">
            <a:spLocks noChangeArrowheads="1"/>
          </p:cNvSpPr>
          <p:nvPr/>
        </p:nvSpPr>
        <p:spPr bwMode="auto">
          <a:xfrm>
            <a:off x="852927" y="2196308"/>
            <a:ext cx="10858501" cy="461665"/>
          </a:xfrm>
          <a:prstGeom prst="rect">
            <a:avLst/>
          </a:prstGeom>
          <a:noFill/>
          <a:ln>
            <a:noFill/>
          </a:ln>
          <a:effectLst/>
          <a:extLst/>
        </p:spPr>
        <p:txBody>
          <a:bodyPr wrap="square">
            <a:spAutoFit/>
          </a:bodyPr>
          <a:lstStyle/>
          <a:p>
            <a:pPr algn="just">
              <a:buFontTx/>
              <a:buNone/>
            </a:pPr>
            <a:r>
              <a:rPr lang="en-US" altLang="vi-VN" sz="2400" b="1" i="1" dirty="0" smtClean="0">
                <a:solidFill>
                  <a:srgbClr val="FF0000"/>
                </a:solidFill>
                <a:latin typeface="Times New Roman" panose="02020603050405020304" pitchFamily="18" charset="0"/>
              </a:rPr>
              <a:t>Câu 2: </a:t>
            </a:r>
            <a:r>
              <a:rPr lang="en-US" altLang="vi-VN" sz="2400" b="1" i="1" dirty="0" smtClean="0">
                <a:latin typeface="Times New Roman" panose="02020603050405020304" pitchFamily="18" charset="0"/>
              </a:rPr>
              <a:t>Các công thức tính công </a:t>
            </a:r>
            <a:r>
              <a:rPr lang="en-US" altLang="vi-VN" sz="2400" b="1" i="1" dirty="0">
                <a:latin typeface="Times New Roman" panose="02020603050405020304" pitchFamily="18" charset="0"/>
              </a:rPr>
              <a:t>(điện năng</a:t>
            </a:r>
            <a:r>
              <a:rPr lang="en-US" altLang="vi-VN" sz="2400" b="1" i="1" dirty="0" smtClean="0">
                <a:latin typeface="Times New Roman" panose="02020603050405020304" pitchFamily="18" charset="0"/>
              </a:rPr>
              <a:t>) của dòng điện?</a:t>
            </a:r>
            <a:endParaRPr lang="en-US" altLang="vi-VN" sz="2400" b="1" i="1" dirty="0">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Rectangle 6"/>
              <p:cNvSpPr>
                <a:spLocks noChangeArrowheads="1"/>
              </p:cNvSpPr>
              <p:nvPr/>
            </p:nvSpPr>
            <p:spPr bwMode="auto">
              <a:xfrm>
                <a:off x="1966911" y="1252667"/>
                <a:ext cx="3394263" cy="136742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9pPr>
              </a:lstStyle>
              <a:p>
                <a:pPr lvl="0"/>
                <a:r>
                  <a:rPr kumimoji="0" lang="vi-VN"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P = U.I = I</a:t>
                </a:r>
                <a:r>
                  <a:rPr kumimoji="0" lang="vi-VN" altLang="vi-VN" sz="3200" b="1" i="1" u="none" strike="noStrike" cap="none" normalizeH="0" baseline="30000" dirty="0" smtClean="0">
                    <a:ln>
                      <a:noFill/>
                    </a:ln>
                    <a:solidFill>
                      <a:srgbClr val="0000FF"/>
                    </a:solidFill>
                    <a:effectLst/>
                    <a:latin typeface="+mj-lt"/>
                    <a:ea typeface="Times New Roman" panose="02020603050405020304" pitchFamily="18" charset="0"/>
                    <a:cs typeface="Times New Roman" panose="02020603050405020304" pitchFamily="18" charset="0"/>
                  </a:rPr>
                  <a:t>2</a:t>
                </a:r>
                <a:r>
                  <a:rPr kumimoji="0" lang="vi-VN"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.R</a:t>
                </a:r>
                <a:r>
                  <a:rPr kumimoji="0" lang="en-US"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 = </a:t>
                </a:r>
                <a14:m>
                  <m:oMath xmlns:m="http://schemas.openxmlformats.org/officeDocument/2006/math">
                    <m:f>
                      <m:fPr>
                        <m:ctrlP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ctrlPr>
                      </m:fPr>
                      <m:num>
                        <m:sSup>
                          <m:sSupPr>
                            <m:ctrlP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ctrlPr>
                          </m:sSupPr>
                          <m:e>
                            <m: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t>𝑼</m:t>
                            </m:r>
                          </m:e>
                          <m:sup>
                            <m: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t>𝟐</m:t>
                            </m:r>
                          </m:sup>
                        </m:sSup>
                      </m:num>
                      <m:den>
                        <m: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t>𝑹</m:t>
                        </m:r>
                      </m:den>
                    </m:f>
                  </m:oMath>
                </a14:m>
                <a:r>
                  <a:rPr kumimoji="0" lang="vi-VN"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 </a:t>
                </a:r>
                <a:endParaRPr kumimoji="0" lang="vi-VN" altLang="vi-VN" sz="3200" b="1" i="1" u="none" strike="noStrike" cap="none" normalizeH="0" baseline="0" dirty="0" smtClean="0">
                  <a:ln>
                    <a:noFill/>
                  </a:ln>
                  <a:solidFill>
                    <a:srgbClr val="0000FF"/>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 pos="342900" algn="l"/>
                    <a:tab pos="457200" algn="l"/>
                    <a:tab pos="2057400" algn="l"/>
                    <a:tab pos="3657600" algn="ctr"/>
                    <a:tab pos="3771900" algn="l"/>
                    <a:tab pos="5600700" algn="l"/>
                  </a:tabLst>
                </a:pPr>
                <a:r>
                  <a:rPr kumimoji="0" lang="vi-VN" altLang="vi-VN" sz="3200" b="1"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altLang="vi-VN" sz="3200" b="1" i="1" u="none" strike="noStrike" cap="none" normalizeH="0" baseline="0" dirty="0" smtClean="0">
                  <a:ln>
                    <a:noFill/>
                  </a:ln>
                  <a:solidFill>
                    <a:srgbClr val="0000FF"/>
                  </a:solidFill>
                  <a:effectLst/>
                </a:endParaRPr>
              </a:p>
            </p:txBody>
          </p:sp>
        </mc:Choice>
        <mc:Fallback xmlns="">
          <p:sp>
            <p:nvSpPr>
              <p:cNvPr id="7" name="Rectangle 6"/>
              <p:cNvSpPr>
                <a:spLocks noRot="1" noChangeAspect="1" noMove="1" noResize="1" noEditPoints="1" noAdjustHandles="1" noChangeArrowheads="1" noChangeShapeType="1" noTextEdit="1"/>
              </p:cNvSpPr>
              <p:nvPr/>
            </p:nvSpPr>
            <p:spPr bwMode="auto">
              <a:xfrm>
                <a:off x="1966911" y="1252667"/>
                <a:ext cx="3394263" cy="1367426"/>
              </a:xfrm>
              <a:prstGeom prst="rect">
                <a:avLst/>
              </a:prstGeom>
              <a:blipFill>
                <a:blip r:embed="rId2"/>
                <a:stretch>
                  <a:fillRect l="-467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9" name="Rectangle 18"/>
              <p:cNvSpPr>
                <a:spLocks noChangeArrowheads="1"/>
              </p:cNvSpPr>
              <p:nvPr/>
            </p:nvSpPr>
            <p:spPr bwMode="auto">
              <a:xfrm>
                <a:off x="1925170" y="2654114"/>
                <a:ext cx="4917949" cy="136742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 pos="342900" algn="l"/>
                    <a:tab pos="457200" algn="l"/>
                    <a:tab pos="2057400" algn="l"/>
                    <a:tab pos="3657600" algn="ctr"/>
                    <a:tab pos="3771900" algn="l"/>
                    <a:tab pos="5600700" algn="l"/>
                  </a:tabLst>
                  <a:defRPr>
                    <a:solidFill>
                      <a:schemeClr val="tx1"/>
                    </a:solidFill>
                    <a:latin typeface="Arial" panose="020B0604020202020204" pitchFamily="34" charset="0"/>
                  </a:defRPr>
                </a:lvl9pPr>
              </a:lstStyle>
              <a:p>
                <a:pPr lvl="0"/>
                <a:r>
                  <a:rPr kumimoji="0" lang="en-US"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A = </a:t>
                </a:r>
                <a:r>
                  <a:rPr kumimoji="0" lang="vi-VN"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P</a:t>
                </a:r>
                <a:r>
                  <a:rPr kumimoji="0" lang="en-US"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.t</a:t>
                </a:r>
                <a:r>
                  <a:rPr kumimoji="0" lang="vi-VN"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 = U.I</a:t>
                </a:r>
                <a:r>
                  <a:rPr kumimoji="0" lang="en-US"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.t</a:t>
                </a:r>
                <a:r>
                  <a:rPr kumimoji="0" lang="vi-VN"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 = I</a:t>
                </a:r>
                <a:r>
                  <a:rPr kumimoji="0" lang="vi-VN" altLang="vi-VN" sz="3200" b="1" i="1" u="none" strike="noStrike" cap="none" normalizeH="0" baseline="30000" dirty="0" smtClean="0">
                    <a:ln>
                      <a:noFill/>
                    </a:ln>
                    <a:solidFill>
                      <a:srgbClr val="0000FF"/>
                    </a:solidFill>
                    <a:effectLst/>
                    <a:latin typeface="+mj-lt"/>
                    <a:ea typeface="Times New Roman" panose="02020603050405020304" pitchFamily="18" charset="0"/>
                    <a:cs typeface="Times New Roman" panose="02020603050405020304" pitchFamily="18" charset="0"/>
                  </a:rPr>
                  <a:t>2</a:t>
                </a:r>
                <a:r>
                  <a:rPr kumimoji="0" lang="vi-VN"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.R</a:t>
                </a:r>
                <a:r>
                  <a:rPr kumimoji="0" lang="en-US"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.t = </a:t>
                </a:r>
                <a14:m>
                  <m:oMath xmlns:m="http://schemas.openxmlformats.org/officeDocument/2006/math">
                    <m:f>
                      <m:fPr>
                        <m:ctrlP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ctrlPr>
                      </m:fPr>
                      <m:num>
                        <m:sSup>
                          <m:sSupPr>
                            <m:ctrlP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ctrlPr>
                          </m:sSupPr>
                          <m:e>
                            <m: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t>𝑼</m:t>
                            </m:r>
                          </m:e>
                          <m:sup>
                            <m: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t>𝟐</m:t>
                            </m:r>
                          </m:sup>
                        </m:sSup>
                      </m:num>
                      <m:den>
                        <m:r>
                          <a:rPr kumimoji="0" lang="en-US" altLang="vi-VN" sz="3200" b="1" i="1" u="none" strike="noStrike" cap="none" normalizeH="0" baseline="0" smtClean="0">
                            <a:ln>
                              <a:noFill/>
                            </a:ln>
                            <a:solidFill>
                              <a:srgbClr val="0000FF"/>
                            </a:solidFill>
                            <a:effectLst/>
                            <a:latin typeface="Cambria Math" panose="02040503050406030204" pitchFamily="18" charset="0"/>
                            <a:cs typeface="Times New Roman" panose="02020603050405020304" pitchFamily="18" charset="0"/>
                          </a:rPr>
                          <m:t>𝑹</m:t>
                        </m:r>
                      </m:den>
                    </m:f>
                  </m:oMath>
                </a14:m>
                <a:r>
                  <a:rPr kumimoji="0" lang="vi-VN"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 </a:t>
                </a:r>
                <a:r>
                  <a:rPr kumimoji="0" lang="en-US"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.t</a:t>
                </a:r>
                <a:endParaRPr kumimoji="0" lang="vi-VN" altLang="vi-VN" sz="3200" b="1" i="1" u="none" strike="noStrike" cap="none" normalizeH="0" baseline="0" dirty="0" smtClean="0">
                  <a:ln>
                    <a:noFill/>
                  </a:ln>
                  <a:solidFill>
                    <a:srgbClr val="0000FF"/>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 pos="342900" algn="l"/>
                    <a:tab pos="457200" algn="l"/>
                    <a:tab pos="2057400" algn="l"/>
                    <a:tab pos="3657600" algn="ctr"/>
                    <a:tab pos="3771900" algn="l"/>
                    <a:tab pos="5600700" algn="l"/>
                  </a:tabLst>
                </a:pPr>
                <a:r>
                  <a:rPr kumimoji="0" lang="vi-VN" altLang="vi-VN" sz="3200" b="1" i="1" u="none" strike="noStrike" cap="none" normalizeH="0" baseline="0" dirty="0" smtClean="0">
                    <a:ln>
                      <a:noFill/>
                    </a:ln>
                    <a:solidFill>
                      <a:srgbClr val="0000FF"/>
                    </a:solidFill>
                    <a:effectLst/>
                    <a:latin typeface="+mj-lt"/>
                    <a:ea typeface="Times New Roman" panose="02020603050405020304" pitchFamily="18" charset="0"/>
                    <a:cs typeface="Times New Roman" panose="02020603050405020304" pitchFamily="18" charset="0"/>
                  </a:rPr>
                  <a:t>		</a:t>
                </a:r>
                <a:endParaRPr kumimoji="0" lang="vi-VN" altLang="vi-VN" sz="3200" b="1" i="1" u="none" strike="noStrike" cap="none" normalizeH="0" baseline="0" dirty="0" smtClean="0">
                  <a:ln>
                    <a:noFill/>
                  </a:ln>
                  <a:solidFill>
                    <a:srgbClr val="0000FF"/>
                  </a:solidFill>
                  <a:effectLst/>
                  <a:latin typeface="+mj-lt"/>
                </a:endParaRPr>
              </a:p>
            </p:txBody>
          </p:sp>
        </mc:Choice>
        <mc:Fallback xmlns="">
          <p:sp>
            <p:nvSpPr>
              <p:cNvPr id="19" name="Rectangle 18"/>
              <p:cNvSpPr>
                <a:spLocks noRot="1" noChangeAspect="1" noMove="1" noResize="1" noEditPoints="1" noAdjustHandles="1" noChangeArrowheads="1" noChangeShapeType="1" noTextEdit="1"/>
              </p:cNvSpPr>
              <p:nvPr/>
            </p:nvSpPr>
            <p:spPr bwMode="auto">
              <a:xfrm>
                <a:off x="1925170" y="2654114"/>
                <a:ext cx="4917949" cy="1367426"/>
              </a:xfrm>
              <a:prstGeom prst="rect">
                <a:avLst/>
              </a:prstGeom>
              <a:blipFill>
                <a:blip r:embed="rId3"/>
                <a:stretch>
                  <a:fillRect l="-3222" r="-235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sp>
        <p:nvSpPr>
          <p:cNvPr id="20" name="Text Box 4" descr="Canvas"/>
          <p:cNvSpPr txBox="1">
            <a:spLocks noChangeArrowheads="1"/>
          </p:cNvSpPr>
          <p:nvPr/>
        </p:nvSpPr>
        <p:spPr bwMode="auto">
          <a:xfrm>
            <a:off x="852927" y="3539904"/>
            <a:ext cx="10858501" cy="461665"/>
          </a:xfrm>
          <a:prstGeom prst="rect">
            <a:avLst/>
          </a:prstGeom>
          <a:noFill/>
          <a:ln>
            <a:noFill/>
          </a:ln>
          <a:effectLst/>
          <a:extLst/>
        </p:spPr>
        <p:txBody>
          <a:bodyPr wrap="square">
            <a:spAutoFit/>
          </a:bodyPr>
          <a:lstStyle/>
          <a:p>
            <a:pPr algn="just">
              <a:buFontTx/>
              <a:buNone/>
            </a:pPr>
            <a:r>
              <a:rPr lang="en-US" altLang="vi-VN" sz="2400" b="1" i="1" dirty="0" smtClean="0">
                <a:solidFill>
                  <a:srgbClr val="FF0000"/>
                </a:solidFill>
                <a:latin typeface="Times New Roman" panose="02020603050405020304" pitchFamily="18" charset="0"/>
              </a:rPr>
              <a:t>Câu 3: </a:t>
            </a:r>
            <a:r>
              <a:rPr lang="en-US" altLang="vi-VN" sz="2400" b="1" i="1" dirty="0" smtClean="0">
                <a:latin typeface="Times New Roman" panose="02020603050405020304" pitchFamily="18" charset="0"/>
              </a:rPr>
              <a:t>Công thức tính hiệu suất?</a:t>
            </a:r>
            <a:endParaRPr lang="en-US" altLang="vi-VN" sz="2400" b="1" i="1" dirty="0">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Rectangle 1"/>
              <p:cNvSpPr/>
              <p:nvPr/>
            </p:nvSpPr>
            <p:spPr>
              <a:xfrm>
                <a:off x="1925170" y="4017679"/>
                <a:ext cx="2732030" cy="912814"/>
              </a:xfrm>
              <a:prstGeom prst="rect">
                <a:avLst/>
              </a:prstGeom>
            </p:spPr>
            <p:txBody>
              <a:bodyPr wrap="none">
                <a:spAutoFit/>
              </a:bodyPr>
              <a:lstStyle/>
              <a:p>
                <a:r>
                  <a:rPr lang="en-US" altLang="vi-VN" sz="32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 = </a:t>
                </a:r>
                <a14:m>
                  <m:oMath xmlns:m="http://schemas.openxmlformats.org/officeDocument/2006/math">
                    <m:f>
                      <m:fPr>
                        <m:ctrlPr>
                          <a:rPr lang="en-US" altLang="vi-VN" sz="3200" b="1" i="1">
                            <a:solidFill>
                              <a:srgbClr val="0000FF"/>
                            </a:solidFill>
                            <a:latin typeface="Cambria Math" panose="02040503050406030204" pitchFamily="18" charset="0"/>
                            <a:cs typeface="Times New Roman" panose="02020603050405020304" pitchFamily="18" charset="0"/>
                          </a:rPr>
                        </m:ctrlPr>
                      </m:fPr>
                      <m:num>
                        <m:sSub>
                          <m:sSubPr>
                            <m:ctrlPr>
                              <a:rPr lang="en-US" altLang="vi-VN" sz="3200" b="1" i="1" smtClean="0">
                                <a:solidFill>
                                  <a:srgbClr val="0000FF"/>
                                </a:solidFill>
                                <a:latin typeface="Cambria Math" panose="02040503050406030204" pitchFamily="18" charset="0"/>
                                <a:cs typeface="Times New Roman" panose="02020603050405020304" pitchFamily="18" charset="0"/>
                              </a:rPr>
                            </m:ctrlPr>
                          </m:sSubPr>
                          <m:e>
                            <m:r>
                              <a:rPr lang="en-US" altLang="vi-VN" sz="3200" b="1" i="1" smtClean="0">
                                <a:solidFill>
                                  <a:srgbClr val="0000FF"/>
                                </a:solidFill>
                                <a:latin typeface="Cambria Math" panose="02040503050406030204" pitchFamily="18" charset="0"/>
                                <a:cs typeface="Times New Roman" panose="02020603050405020304" pitchFamily="18" charset="0"/>
                              </a:rPr>
                              <m:t>𝑨</m:t>
                            </m:r>
                          </m:e>
                          <m:sub>
                            <m:r>
                              <a:rPr lang="en-US" altLang="vi-VN" sz="3200" b="1" i="1" smtClean="0">
                                <a:solidFill>
                                  <a:srgbClr val="0000FF"/>
                                </a:solidFill>
                                <a:latin typeface="Cambria Math" panose="02040503050406030204" pitchFamily="18" charset="0"/>
                                <a:cs typeface="Times New Roman" panose="02020603050405020304" pitchFamily="18" charset="0"/>
                              </a:rPr>
                              <m:t>𝒄𝒊</m:t>
                            </m:r>
                          </m:sub>
                        </m:sSub>
                      </m:num>
                      <m:den>
                        <m:sSub>
                          <m:sSubPr>
                            <m:ctrlPr>
                              <a:rPr lang="en-US" altLang="vi-VN" sz="3200" b="1" i="1" smtClean="0">
                                <a:solidFill>
                                  <a:srgbClr val="0000FF"/>
                                </a:solidFill>
                                <a:latin typeface="Cambria Math" panose="02040503050406030204" pitchFamily="18" charset="0"/>
                                <a:cs typeface="Times New Roman" panose="02020603050405020304" pitchFamily="18" charset="0"/>
                              </a:rPr>
                            </m:ctrlPr>
                          </m:sSubPr>
                          <m:e>
                            <m:r>
                              <a:rPr lang="en-US" altLang="vi-VN" sz="3200" b="1" i="1" smtClean="0">
                                <a:solidFill>
                                  <a:srgbClr val="0000FF"/>
                                </a:solidFill>
                                <a:latin typeface="Cambria Math" panose="02040503050406030204" pitchFamily="18" charset="0"/>
                                <a:cs typeface="Times New Roman" panose="02020603050405020304" pitchFamily="18" charset="0"/>
                              </a:rPr>
                              <m:t>𝑨</m:t>
                            </m:r>
                          </m:e>
                          <m:sub>
                            <m:r>
                              <a:rPr lang="en-US" altLang="vi-VN" sz="3200" b="1" i="1" smtClean="0">
                                <a:solidFill>
                                  <a:srgbClr val="0000FF"/>
                                </a:solidFill>
                                <a:latin typeface="Cambria Math" panose="02040503050406030204" pitchFamily="18" charset="0"/>
                                <a:cs typeface="Times New Roman" panose="02020603050405020304" pitchFamily="18" charset="0"/>
                              </a:rPr>
                              <m:t>𝒕𝒑</m:t>
                            </m:r>
                          </m:sub>
                        </m:sSub>
                      </m:den>
                    </m:f>
                    <m:r>
                      <a:rPr lang="en-US" altLang="vi-VN" sz="3200" b="1" i="1" smtClean="0">
                        <a:solidFill>
                          <a:srgbClr val="0000FF"/>
                        </a:solidFill>
                        <a:latin typeface="Cambria Math" panose="02040503050406030204" pitchFamily="18" charset="0"/>
                        <a:cs typeface="Times New Roman" panose="02020603050405020304" pitchFamily="18" charset="0"/>
                      </a:rPr>
                      <m:t>.</m:t>
                    </m:r>
                    <m:r>
                      <a:rPr lang="en-US" altLang="vi-VN" sz="3200" b="1" i="1" smtClean="0">
                        <a:solidFill>
                          <a:srgbClr val="0000FF"/>
                        </a:solidFill>
                        <a:latin typeface="Cambria Math" panose="02040503050406030204" pitchFamily="18" charset="0"/>
                        <a:cs typeface="Times New Roman" panose="02020603050405020304" pitchFamily="18" charset="0"/>
                      </a:rPr>
                      <m:t>𝟏𝟎𝟎</m:t>
                    </m:r>
                    <m:r>
                      <a:rPr lang="en-US" altLang="vi-VN" sz="3200" b="1" i="1" smtClean="0">
                        <a:solidFill>
                          <a:srgbClr val="0000FF"/>
                        </a:solidFill>
                        <a:latin typeface="Cambria Math" panose="02040503050406030204" pitchFamily="18" charset="0"/>
                        <a:cs typeface="Times New Roman" panose="02020603050405020304" pitchFamily="18" charset="0"/>
                      </a:rPr>
                      <m:t>%</m:t>
                    </m:r>
                  </m:oMath>
                </a14:m>
                <a:endParaRPr lang="vi-VN" sz="3200" dirty="0">
                  <a:latin typeface="Times New Roman" panose="02020603050405020304" pitchFamily="18" charset="0"/>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925170" y="4017679"/>
                <a:ext cx="2732030" cy="912814"/>
              </a:xfrm>
              <a:prstGeom prst="rect">
                <a:avLst/>
              </a:prstGeom>
              <a:blipFill>
                <a:blip r:embed="rId4"/>
                <a:stretch>
                  <a:fillRect l="-5804"/>
                </a:stretch>
              </a:blipFill>
            </p:spPr>
            <p:txBody>
              <a:bodyPr/>
              <a:lstStyle/>
              <a:p>
                <a:r>
                  <a:rPr lang="vi-VN">
                    <a:noFill/>
                  </a:rPr>
                  <a:t> </a:t>
                </a:r>
              </a:p>
            </p:txBody>
          </p:sp>
        </mc:Fallback>
      </mc:AlternateContent>
    </p:spTree>
    <p:extLst>
      <p:ext uri="{BB962C8B-B14F-4D97-AF65-F5344CB8AC3E}">
        <p14:creationId xmlns:p14="http://schemas.microsoft.com/office/powerpoint/2010/main" val="19196098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329764" y="23744"/>
            <a:ext cx="5895877" cy="715195"/>
          </a:xfrm>
          <a:prstGeom prst="roundRect">
            <a:avLst/>
          </a:prstGeom>
          <a:solidFill>
            <a:srgbClr val="92D050"/>
          </a:solidFill>
          <a:ln>
            <a:solidFill>
              <a:srgbClr val="FF0000"/>
            </a:solidFill>
          </a:ln>
        </p:spPr>
        <p:txBody>
          <a:bodyPr anchor="ctr">
            <a:noAutofit/>
          </a:bodyPr>
          <a:lstStyle/>
          <a:p>
            <a:r>
              <a:rPr lang="en-US" altLang="vi-VN" sz="4000" b="1" dirty="0" smtClean="0">
                <a:solidFill>
                  <a:srgbClr val="FF33CC"/>
                </a:solidFill>
                <a:latin typeface="Times New Roman" panose="02020603050405020304" pitchFamily="18" charset="0"/>
              </a:rPr>
              <a:t>BÀI TẬP VẬN DỤNG</a:t>
            </a:r>
            <a:endParaRPr lang="en-US" altLang="vi-VN" sz="4000" b="1" dirty="0">
              <a:solidFill>
                <a:schemeClr val="bg1"/>
              </a:solidFill>
              <a:latin typeface=".VnTimeH" panose="020B7200000000000000" pitchFamily="34" charset="0"/>
            </a:endParaRPr>
          </a:p>
        </p:txBody>
      </p:sp>
      <p:sp>
        <p:nvSpPr>
          <p:cNvPr id="5" name="Rectangle 4"/>
          <p:cNvSpPr/>
          <p:nvPr/>
        </p:nvSpPr>
        <p:spPr>
          <a:xfrm>
            <a:off x="252920" y="738939"/>
            <a:ext cx="11634280" cy="1569660"/>
          </a:xfrm>
          <a:prstGeom prst="rect">
            <a:avLst/>
          </a:prstGeom>
          <a:ln w="38100">
            <a:solidFill>
              <a:srgbClr val="FF0000"/>
            </a:solidFill>
          </a:ln>
        </p:spPr>
        <p:txBody>
          <a:bodyPr wrap="square">
            <a:spAutoFit/>
          </a:bodyPr>
          <a:lstStyle/>
          <a:p>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Bài 1</a:t>
            </a:r>
            <a:r>
              <a:rPr lang="en-US" sz="2400" b="1"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Trên </a:t>
            </a:r>
            <a:r>
              <a:rPr lang="vi-VN" sz="2400" b="1" dirty="0">
                <a:latin typeface="Times New Roman" panose="02020603050405020304" pitchFamily="18" charset="0"/>
                <a:cs typeface="Times New Roman" panose="02020603050405020304" pitchFamily="18" charset="0"/>
              </a:rPr>
              <a:t>một bóng đèn có ghi: 6V – 3W.</a:t>
            </a:r>
          </a:p>
          <a:p>
            <a:r>
              <a:rPr lang="vi-VN" sz="2400" b="1" dirty="0">
                <a:latin typeface="Times New Roman" panose="02020603050405020304" pitchFamily="18" charset="0"/>
                <a:cs typeface="Times New Roman" panose="02020603050405020304" pitchFamily="18" charset="0"/>
              </a:rPr>
              <a:t>a. Cho biết ý nghĩa các con số này?</a:t>
            </a:r>
          </a:p>
          <a:p>
            <a:r>
              <a:rPr lang="vi-VN" sz="2400" b="1" dirty="0">
                <a:latin typeface="Times New Roman" panose="02020603050405020304" pitchFamily="18" charset="0"/>
                <a:cs typeface="Times New Roman" panose="02020603050405020304" pitchFamily="18" charset="0"/>
              </a:rPr>
              <a:t>b. Tính cường độ dòng điện định mức chạy qua </a:t>
            </a:r>
            <a:r>
              <a:rPr lang="vi-VN" sz="2400" b="1" dirty="0" smtClean="0">
                <a:latin typeface="Times New Roman" panose="02020603050405020304" pitchFamily="18" charset="0"/>
                <a:cs typeface="Times New Roman" panose="02020603050405020304" pitchFamily="18" charset="0"/>
              </a:rPr>
              <a:t>đèn</a:t>
            </a:r>
            <a:r>
              <a:rPr lang="en-US" sz="2400" b="1" dirty="0" smtClean="0">
                <a:latin typeface="Times New Roman" panose="02020603050405020304" pitchFamily="18" charset="0"/>
                <a:cs typeface="Times New Roman" panose="02020603050405020304" pitchFamily="18" charset="0"/>
              </a:rPr>
              <a:t>?</a:t>
            </a:r>
            <a:endParaRPr lang="vi-VN" sz="2400" b="1" dirty="0">
              <a:latin typeface="Times New Roman" panose="02020603050405020304" pitchFamily="18" charset="0"/>
              <a:cs typeface="Times New Roman" panose="02020603050405020304" pitchFamily="18" charset="0"/>
            </a:endParaRPr>
          </a:p>
          <a:p>
            <a:r>
              <a:rPr lang="vi-VN" sz="2400" b="1" dirty="0">
                <a:latin typeface="Times New Roman" panose="02020603050405020304" pitchFamily="18" charset="0"/>
                <a:cs typeface="Times New Roman" panose="02020603050405020304" pitchFamily="18" charset="0"/>
              </a:rPr>
              <a:t>c. Tính điện trở đèn khi nó sáng bình </a:t>
            </a:r>
            <a:r>
              <a:rPr lang="vi-VN" sz="2400" b="1" dirty="0" smtClean="0">
                <a:latin typeface="Times New Roman" panose="02020603050405020304" pitchFamily="18" charset="0"/>
                <a:cs typeface="Times New Roman" panose="02020603050405020304" pitchFamily="18" charset="0"/>
              </a:rPr>
              <a:t>thường</a:t>
            </a:r>
            <a:r>
              <a:rPr lang="en-US" sz="2400" b="1" dirty="0" smtClean="0">
                <a:latin typeface="Times New Roman" panose="02020603050405020304" pitchFamily="18" charset="0"/>
                <a:cs typeface="Times New Roman" panose="02020603050405020304" pitchFamily="18" charset="0"/>
              </a:rPr>
              <a:t>?</a:t>
            </a:r>
            <a:endParaRPr lang="vi-VN" sz="2400" b="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3233246" y="2308599"/>
            <a:ext cx="0" cy="4918732"/>
          </a:xfrm>
          <a:prstGeom prst="line">
            <a:avLst/>
          </a:prstGeom>
          <a:ln w="38100"/>
        </p:spPr>
        <p:style>
          <a:lnRef idx="1">
            <a:schemeClr val="dk1"/>
          </a:lnRef>
          <a:fillRef idx="0">
            <a:schemeClr val="dk1"/>
          </a:fillRef>
          <a:effectRef idx="0">
            <a:schemeClr val="dk1"/>
          </a:effectRef>
          <a:fontRef idx="minor">
            <a:schemeClr val="tx1"/>
          </a:fontRef>
        </p:style>
      </p:cxnSp>
      <p:sp>
        <p:nvSpPr>
          <p:cNvPr id="2" name="Rectangle 1"/>
          <p:cNvSpPr/>
          <p:nvPr/>
        </p:nvSpPr>
        <p:spPr>
          <a:xfrm>
            <a:off x="281764" y="2459641"/>
            <a:ext cx="6096000" cy="1938992"/>
          </a:xfrm>
          <a:prstGeom prst="rect">
            <a:avLst/>
          </a:prstGeom>
        </p:spPr>
        <p:txBody>
          <a:bodyPr>
            <a:spAutoFit/>
          </a:bodyPr>
          <a:lstStyle/>
          <a:p>
            <a:pPr>
              <a:spcAft>
                <a:spcPts val="0"/>
              </a:spcAft>
              <a:tabLst>
                <a:tab pos="285750" algn="l"/>
                <a:tab pos="2743200" algn="ctr"/>
                <a:tab pos="5486400" algn="r"/>
              </a:tabLst>
            </a:pPr>
            <a:r>
              <a:rPr lang="vi-VN" sz="2400" b="1" i="1"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Tóm tắt:</a:t>
            </a:r>
            <a:endPar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85750" algn="l"/>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 6V – 3W</a:t>
            </a:r>
          </a:p>
          <a:p>
            <a:pPr>
              <a:spcAft>
                <a:spcPts val="0"/>
              </a:spcAft>
              <a:tabLst>
                <a:tab pos="17145" algn="l"/>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 ý nghĩa các con số?</a:t>
            </a:r>
          </a:p>
          <a:p>
            <a:pPr>
              <a:spcAft>
                <a:spcPts val="0"/>
              </a:spcAft>
              <a:tabLst>
                <a:tab pos="285750" algn="l"/>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b="1" i="1" dirty="0">
              <a:solidFill>
                <a:srgbClr val="0000FF"/>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p:cNvSpPr/>
              <p:nvPr/>
            </p:nvSpPr>
            <p:spPr>
              <a:xfrm>
                <a:off x="3424517" y="2459641"/>
                <a:ext cx="7992036" cy="3441776"/>
              </a:xfrm>
              <a:prstGeom prst="rect">
                <a:avLst/>
              </a:prstGeom>
            </p:spPr>
            <p:txBody>
              <a:bodyPr wrap="square">
                <a:spAutoFit/>
              </a:bodyPr>
              <a:lstStyle/>
              <a:p>
                <a:pPr>
                  <a:spcAft>
                    <a:spcPts val="0"/>
                  </a:spcAft>
                  <a:tabLst>
                    <a:tab pos="285750" algn="l"/>
                    <a:tab pos="2743200" algn="ctr"/>
                    <a:tab pos="5486400" algn="r"/>
                  </a:tabLst>
                </a:pPr>
                <a:r>
                  <a:rPr lang="vi-VN" sz="2400" b="1" i="1" u="sng" dirty="0" smtClean="0">
                    <a:solidFill>
                      <a:srgbClr val="0000FF"/>
                    </a:solidFill>
                    <a:latin typeface="+mj-lt"/>
                    <a:ea typeface="Times New Roman" panose="02020603050405020304" pitchFamily="18" charset="0"/>
                    <a:cs typeface="Times New Roman" panose="02020603050405020304" pitchFamily="18" charset="0"/>
                  </a:rPr>
                  <a:t>Giải: </a:t>
                </a:r>
                <a:endParaRPr lang="vi-VN" sz="2400" b="1" i="1" dirty="0">
                  <a:solidFill>
                    <a:srgbClr val="0000FF"/>
                  </a:solidFill>
                  <a:latin typeface="+mj-lt"/>
                  <a:ea typeface="Times New Roman" panose="02020603050405020304" pitchFamily="18" charset="0"/>
                  <a:cs typeface="Times New Roman" panose="02020603050405020304" pitchFamily="18" charset="0"/>
                </a:endParaRPr>
              </a:p>
              <a:p>
                <a:pPr>
                  <a:spcAft>
                    <a:spcPts val="0"/>
                  </a:spcAft>
                  <a:tabLst>
                    <a:tab pos="2743200" algn="ctr"/>
                    <a:tab pos="5486400" algn="r"/>
                  </a:tabLst>
                </a:pPr>
                <a:r>
                  <a:rPr lang="vi-VN" sz="2400" b="1" i="1" dirty="0">
                    <a:solidFill>
                      <a:srgbClr val="0000FF"/>
                    </a:solidFill>
                    <a:latin typeface="+mj-lt"/>
                    <a:ea typeface="Times New Roman" panose="02020603050405020304" pitchFamily="18" charset="0"/>
                    <a:cs typeface="Times New Roman" panose="02020603050405020304" pitchFamily="18" charset="0"/>
                  </a:rPr>
                  <a:t>a. 6V: hiệu điện thế định mức của bóng </a:t>
                </a:r>
                <a:r>
                  <a:rPr lang="vi-VN" sz="2400" b="1" i="1" dirty="0" smtClean="0">
                    <a:solidFill>
                      <a:srgbClr val="0000FF"/>
                    </a:solidFill>
                    <a:latin typeface="+mj-lt"/>
                    <a:ea typeface="Times New Roman" panose="02020603050405020304" pitchFamily="18" charset="0"/>
                    <a:cs typeface="Times New Roman" panose="02020603050405020304" pitchFamily="18" charset="0"/>
                  </a:rPr>
                  <a:t>đèn</a:t>
                </a:r>
                <a:r>
                  <a:rPr lang="en-US" sz="2400" b="1" i="1" dirty="0" smtClean="0">
                    <a:solidFill>
                      <a:srgbClr val="0000FF"/>
                    </a:solidFill>
                    <a:latin typeface="+mj-lt"/>
                    <a:ea typeface="Times New Roman" panose="02020603050405020304" pitchFamily="18" charset="0"/>
                    <a:cs typeface="Times New Roman" panose="02020603050405020304" pitchFamily="18" charset="0"/>
                  </a:rPr>
                  <a:t>.</a:t>
                </a:r>
                <a:r>
                  <a:rPr lang="vi-VN" sz="2400" b="1" i="1" dirty="0" smtClean="0">
                    <a:solidFill>
                      <a:srgbClr val="0000FF"/>
                    </a:solidFill>
                    <a:latin typeface="+mj-lt"/>
                    <a:ea typeface="Times New Roman" panose="02020603050405020304" pitchFamily="18" charset="0"/>
                    <a:cs typeface="Times New Roman" panose="02020603050405020304" pitchFamily="18" charset="0"/>
                  </a:rPr>
                  <a:t> </a:t>
                </a:r>
                <a:endParaRPr lang="vi-VN" sz="2400" b="1" i="1" dirty="0">
                  <a:solidFill>
                    <a:srgbClr val="0000FF"/>
                  </a:solidFill>
                  <a:latin typeface="+mj-lt"/>
                  <a:ea typeface="Times New Roman" panose="02020603050405020304" pitchFamily="18" charset="0"/>
                  <a:cs typeface="Times New Roman" panose="02020603050405020304" pitchFamily="18" charset="0"/>
                </a:endParaRPr>
              </a:p>
              <a:p>
                <a:pPr>
                  <a:spcAft>
                    <a:spcPts val="0"/>
                  </a:spcAft>
                  <a:tabLst>
                    <a:tab pos="2743200" algn="ctr"/>
                    <a:tab pos="5486400" algn="r"/>
                  </a:tabLst>
                </a:pPr>
                <a:r>
                  <a:rPr lang="vi-VN" sz="2400" b="1" i="1" dirty="0">
                    <a:solidFill>
                      <a:srgbClr val="0000FF"/>
                    </a:solidFill>
                    <a:latin typeface="+mj-lt"/>
                    <a:ea typeface="Times New Roman" panose="02020603050405020304" pitchFamily="18" charset="0"/>
                    <a:cs typeface="Times New Roman" panose="02020603050405020304" pitchFamily="18" charset="0"/>
                  </a:rPr>
                  <a:t>    3W: công suất định mức của bóng </a:t>
                </a:r>
                <a:r>
                  <a:rPr lang="vi-VN" sz="2400" b="1" i="1" dirty="0" smtClean="0">
                    <a:solidFill>
                      <a:srgbClr val="0000FF"/>
                    </a:solidFill>
                    <a:latin typeface="+mj-lt"/>
                    <a:ea typeface="Times New Roman" panose="02020603050405020304" pitchFamily="18" charset="0"/>
                    <a:cs typeface="Times New Roman" panose="02020603050405020304" pitchFamily="18" charset="0"/>
                  </a:rPr>
                  <a:t>đèn</a:t>
                </a:r>
                <a:r>
                  <a:rPr lang="en-US" sz="2400" b="1" i="1" dirty="0" smtClean="0">
                    <a:solidFill>
                      <a:srgbClr val="0000FF"/>
                    </a:solidFill>
                    <a:latin typeface="+mj-lt"/>
                    <a:ea typeface="Times New Roman" panose="02020603050405020304" pitchFamily="18" charset="0"/>
                    <a:cs typeface="Times New Roman" panose="02020603050405020304" pitchFamily="18" charset="0"/>
                  </a:rPr>
                  <a:t>.</a:t>
                </a:r>
              </a:p>
              <a:p>
                <a:pPr>
                  <a:spcAft>
                    <a:spcPts val="0"/>
                  </a:spcAft>
                  <a:tabLst>
                    <a:tab pos="2743200" algn="ctr"/>
                    <a:tab pos="5486400" algn="r"/>
                  </a:tabLst>
                </a:pPr>
                <a:r>
                  <a:rPr lang="vi-VN" sz="2400" b="1" i="1" dirty="0" smtClean="0">
                    <a:solidFill>
                      <a:srgbClr val="0000FF"/>
                    </a:solidFill>
                    <a:latin typeface="+mj-lt"/>
                    <a:ea typeface="Times New Roman" panose="02020603050405020304" pitchFamily="18" charset="0"/>
                  </a:rPr>
                  <a:t>b</a:t>
                </a:r>
                <a:r>
                  <a:rPr lang="vi-VN" sz="2400" b="1" i="1" dirty="0">
                    <a:solidFill>
                      <a:srgbClr val="0000FF"/>
                    </a:solidFill>
                    <a:latin typeface="+mj-lt"/>
                    <a:ea typeface="Times New Roman" panose="02020603050405020304" pitchFamily="18" charset="0"/>
                  </a:rPr>
                  <a:t>. Cường độ dòng điện định mức chạy qua đèn: </a:t>
                </a:r>
                <a:endParaRPr lang="vi-VN" sz="2400" b="1" i="1" dirty="0" smtClean="0">
                  <a:solidFill>
                    <a:srgbClr val="0000FF"/>
                  </a:solidFill>
                  <a:effectLst/>
                  <a:latin typeface="+mj-lt"/>
                  <a:ea typeface="Times New Roman" panose="02020603050405020304" pitchFamily="18" charset="0"/>
                </a:endParaRPr>
              </a:p>
              <a:p>
                <a:pPr marL="718820">
                  <a:spcAft>
                    <a:spcPts val="0"/>
                  </a:spcAft>
                  <a:tabLst>
                    <a:tab pos="2743200" algn="ctr"/>
                    <a:tab pos="5486400" algn="r"/>
                  </a:tabLst>
                </a:pPr>
                <a:r>
                  <a:rPr lang="vi-VN" sz="2400" b="1" i="1" dirty="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I</a:t>
                </a:r>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14:m>
                  <m:oMath xmlns:m="http://schemas.openxmlformats.org/officeDocument/2006/math">
                    <m:f>
                      <m:fPr>
                        <m:ctrlPr>
                          <a:rPr lang="en-US" sz="3200" b="1" i="1" smtClean="0">
                            <a:solidFill>
                              <a:srgbClr val="0000FF"/>
                            </a:solidFill>
                            <a:latin typeface="Cambria Math" panose="02040503050406030204" pitchFamily="18" charset="0"/>
                            <a:cs typeface="Times New Roman" panose="02020603050405020304" pitchFamily="18" charset="0"/>
                          </a:rPr>
                        </m:ctrlPr>
                      </m:fPr>
                      <m:num>
                        <m:r>
                          <m:rPr>
                            <m:nor/>
                          </m:rPr>
                          <a:rPr lang="en-US" sz="3200" b="1" i="1" dirty="0">
                            <a:solidFill>
                              <a:srgbClr val="0000FF"/>
                            </a:solidFill>
                            <a:latin typeface=".VnCommercial Script" panose="020B7200000000000000" pitchFamily="34" charset="0"/>
                            <a:cs typeface="Times New Roman" panose="02020603050405020304" pitchFamily="18" charset="0"/>
                          </a:rPr>
                          <m:t>P</m:t>
                        </m:r>
                      </m:num>
                      <m:den>
                        <m:r>
                          <a:rPr lang="en-US" sz="3200" b="1" i="1" smtClean="0">
                            <a:solidFill>
                              <a:srgbClr val="0000FF"/>
                            </a:solidFill>
                            <a:latin typeface="Cambria Math" panose="02040503050406030204" pitchFamily="18" charset="0"/>
                            <a:cs typeface="Times New Roman" panose="02020603050405020304" pitchFamily="18" charset="0"/>
                          </a:rPr>
                          <m:t>𝑼</m:t>
                        </m:r>
                      </m:den>
                    </m:f>
                  </m:oMath>
                </a14:m>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14:m>
                  <m:oMath xmlns:m="http://schemas.openxmlformats.org/officeDocument/2006/math">
                    <m:f>
                      <m:fPr>
                        <m:ctrlPr>
                          <a:rPr lang="en-US" sz="2400" b="1" i="1">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𝟑</m:t>
                        </m:r>
                      </m:num>
                      <m:den>
                        <m:r>
                          <a:rPr lang="en-US" sz="2400" b="1" i="1" smtClean="0">
                            <a:solidFill>
                              <a:srgbClr val="0000FF"/>
                            </a:solidFill>
                            <a:latin typeface="Cambria Math" panose="02040503050406030204" pitchFamily="18" charset="0"/>
                            <a:cs typeface="Times New Roman" panose="02020603050405020304" pitchFamily="18" charset="0"/>
                          </a:rPr>
                          <m:t>𝟔</m:t>
                        </m:r>
                      </m:den>
                    </m:f>
                  </m:oMath>
                </a14:m>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0,5(A</a:t>
                </a:r>
                <a:r>
                  <a:rPr lang="vi-VN" sz="2400" b="1" i="1" dirty="0">
                    <a:solidFill>
                      <a:srgbClr val="0000FF"/>
                    </a:solidFill>
                    <a:latin typeface="+mj-lt"/>
                    <a:ea typeface="Times New Roman" panose="02020603050405020304" pitchFamily="18" charset="0"/>
                  </a:rPr>
                  <a:t>)</a:t>
                </a:r>
                <a:endParaRPr lang="vi-VN" sz="2400" b="1" i="1" dirty="0" smtClean="0">
                  <a:solidFill>
                    <a:srgbClr val="0000FF"/>
                  </a:solidFill>
                  <a:effectLst/>
                  <a:latin typeface="+mj-lt"/>
                  <a:ea typeface="Times New Roman" panose="02020603050405020304" pitchFamily="18" charset="0"/>
                </a:endParaRPr>
              </a:p>
              <a:p>
                <a:r>
                  <a:rPr lang="vi-VN" sz="2400" b="1" i="1" dirty="0">
                    <a:solidFill>
                      <a:srgbClr val="0000FF"/>
                    </a:solidFill>
                    <a:latin typeface="+mj-lt"/>
                    <a:ea typeface="Times New Roman" panose="02020603050405020304" pitchFamily="18" charset="0"/>
                    <a:cs typeface="Times New Roman" panose="02020603050405020304" pitchFamily="18" charset="0"/>
                  </a:rPr>
                  <a:t>c. Điện trở đèn khi nó sáng bình thường: </a:t>
                </a:r>
                <a:endParaRPr lang="en-US" sz="2400" b="1" i="1" dirty="0" smtClean="0">
                  <a:solidFill>
                    <a:srgbClr val="0000FF"/>
                  </a:solidFill>
                  <a:latin typeface="+mj-lt"/>
                  <a:ea typeface="Times New Roman" panose="02020603050405020304" pitchFamily="18" charset="0"/>
                  <a:cs typeface="Times New Roman" panose="02020603050405020304" pitchFamily="18" charset="0"/>
                </a:endParaRPr>
              </a:p>
              <a:p>
                <a:r>
                  <a:rPr lang="en-US" sz="2400" b="1" i="1" dirty="0">
                    <a:solidFill>
                      <a:srgbClr val="0000FF"/>
                    </a:solidFill>
                    <a:latin typeface="+mj-lt"/>
                    <a:ea typeface="Times New Roman" panose="02020603050405020304" pitchFamily="18" charset="0"/>
                    <a:cs typeface="Times New Roman" panose="02020603050405020304" pitchFamily="18" charset="0"/>
                  </a:rPr>
                  <a:t> </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R</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f>
                      <m:fPr>
                        <m:ctrlPr>
                          <a:rPr lang="en-US" sz="3200" b="1" i="1">
                            <a:solidFill>
                              <a:srgbClr val="0000FF"/>
                            </a:solidFill>
                            <a:latin typeface="Cambria Math" panose="02040503050406030204" pitchFamily="18" charset="0"/>
                            <a:cs typeface="Times New Roman" panose="02020603050405020304" pitchFamily="18" charset="0"/>
                          </a:rPr>
                        </m:ctrlPr>
                      </m:fPr>
                      <m:num>
                        <m:sSup>
                          <m:sSupPr>
                            <m:ctrlPr>
                              <a:rPr lang="en-US" sz="3200" b="1" i="1" smtClean="0">
                                <a:solidFill>
                                  <a:srgbClr val="0000FF"/>
                                </a:solidFill>
                                <a:latin typeface="Cambria Math" panose="02040503050406030204" pitchFamily="18" charset="0"/>
                                <a:cs typeface="Times New Roman" panose="02020603050405020304" pitchFamily="18" charset="0"/>
                              </a:rPr>
                            </m:ctrlPr>
                          </m:sSupPr>
                          <m:e>
                            <m:r>
                              <a:rPr lang="en-US" sz="3200" b="1" i="1" smtClean="0">
                                <a:solidFill>
                                  <a:srgbClr val="0000FF"/>
                                </a:solidFill>
                                <a:latin typeface="Cambria Math" panose="02040503050406030204" pitchFamily="18" charset="0"/>
                                <a:cs typeface="Times New Roman" panose="02020603050405020304" pitchFamily="18" charset="0"/>
                              </a:rPr>
                              <m:t>𝑼</m:t>
                            </m:r>
                          </m:e>
                          <m:sup>
                            <m:r>
                              <a:rPr lang="en-US" sz="3200" b="1" i="1" smtClean="0">
                                <a:solidFill>
                                  <a:srgbClr val="0000FF"/>
                                </a:solidFill>
                                <a:latin typeface="Cambria Math" panose="02040503050406030204" pitchFamily="18" charset="0"/>
                                <a:cs typeface="Times New Roman" panose="02020603050405020304" pitchFamily="18" charset="0"/>
                              </a:rPr>
                              <m:t>𝟐</m:t>
                            </m:r>
                          </m:sup>
                        </m:sSup>
                      </m:num>
                      <m:den>
                        <m:r>
                          <m:rPr>
                            <m:nor/>
                          </m:rPr>
                          <a:rPr lang="en-US" sz="3200" b="1" i="1" dirty="0">
                            <a:solidFill>
                              <a:srgbClr val="0000FF"/>
                            </a:solidFill>
                            <a:latin typeface=".VnCommercial Script" panose="020B7200000000000000" pitchFamily="34" charset="0"/>
                            <a:cs typeface="Times New Roman" panose="02020603050405020304" pitchFamily="18" charset="0"/>
                          </a:rPr>
                          <m:t>P</m:t>
                        </m:r>
                      </m:den>
                    </m:f>
                  </m:oMath>
                </a14:m>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f>
                      <m:fPr>
                        <m:ctrlPr>
                          <a:rPr lang="en-US" sz="2400" b="1" i="1">
                            <a:solidFill>
                              <a:srgbClr val="0000FF"/>
                            </a:solidFill>
                            <a:latin typeface="Cambria Math" panose="02040503050406030204" pitchFamily="18" charset="0"/>
                            <a:cs typeface="Times New Roman" panose="02020603050405020304" pitchFamily="18" charset="0"/>
                          </a:rPr>
                        </m:ctrlPr>
                      </m:fPr>
                      <m:num>
                        <m:sSup>
                          <m:sSupPr>
                            <m:ctrlPr>
                              <a:rPr lang="en-US" sz="2400" b="1" i="1">
                                <a:solidFill>
                                  <a:srgbClr val="0000FF"/>
                                </a:solidFill>
                                <a:latin typeface="Cambria Math" panose="02040503050406030204" pitchFamily="18" charset="0"/>
                                <a:cs typeface="Times New Roman" panose="02020603050405020304" pitchFamily="18" charset="0"/>
                              </a:rPr>
                            </m:ctrlPr>
                          </m:sSupPr>
                          <m:e>
                            <m:r>
                              <a:rPr lang="en-US" sz="2400" b="1" i="1" smtClean="0">
                                <a:solidFill>
                                  <a:srgbClr val="0000FF"/>
                                </a:solidFill>
                                <a:latin typeface="Cambria Math" panose="02040503050406030204" pitchFamily="18" charset="0"/>
                                <a:cs typeface="Times New Roman" panose="02020603050405020304" pitchFamily="18" charset="0"/>
                              </a:rPr>
                              <m:t>𝟔</m:t>
                            </m:r>
                          </m:e>
                          <m:sup>
                            <m:r>
                              <a:rPr lang="en-US" sz="2400" b="1" i="1">
                                <a:solidFill>
                                  <a:srgbClr val="0000FF"/>
                                </a:solidFill>
                                <a:latin typeface="Cambria Math" panose="02040503050406030204" pitchFamily="18" charset="0"/>
                                <a:cs typeface="Times New Roman" panose="02020603050405020304" pitchFamily="18" charset="0"/>
                              </a:rPr>
                              <m:t>𝟐</m:t>
                            </m:r>
                          </m:sup>
                        </m:sSup>
                      </m:num>
                      <m:den>
                        <m:r>
                          <a:rPr lang="en-US" sz="2400" b="1" i="1" smtClean="0">
                            <a:solidFill>
                              <a:srgbClr val="0000FF"/>
                            </a:solidFill>
                            <a:latin typeface="Cambria Math" panose="02040503050406030204" pitchFamily="18" charset="0"/>
                            <a:cs typeface="Times New Roman" panose="02020603050405020304" pitchFamily="18" charset="0"/>
                          </a:rPr>
                          <m:t>𝟑</m:t>
                        </m:r>
                      </m:den>
                    </m:f>
                  </m:oMath>
                </a14:m>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12(Ω</a:t>
                </a:r>
                <a:r>
                  <a:rPr lang="vi-VN" sz="2400" b="1" i="1" dirty="0">
                    <a:solidFill>
                      <a:srgbClr val="0000FF"/>
                    </a:solidFill>
                    <a:latin typeface="+mj-lt"/>
                    <a:ea typeface="Times New Roman" panose="02020603050405020304" pitchFamily="18" charset="0"/>
                    <a:cs typeface="Times New Roman" panose="02020603050405020304" pitchFamily="18" charset="0"/>
                  </a:rPr>
                  <a:t>)</a:t>
                </a:r>
                <a:endParaRPr lang="vi-VN" sz="2400" b="1" i="1" dirty="0">
                  <a:solidFill>
                    <a:srgbClr val="0000FF"/>
                  </a:solidFill>
                  <a:latin typeface="+mj-lt"/>
                </a:endParaRPr>
              </a:p>
            </p:txBody>
          </p:sp>
        </mc:Choice>
        <mc:Fallback>
          <p:sp>
            <p:nvSpPr>
              <p:cNvPr id="3" name="Rectangle 2"/>
              <p:cNvSpPr>
                <a:spLocks noRot="1" noChangeAspect="1" noMove="1" noResize="1" noEditPoints="1" noAdjustHandles="1" noChangeArrowheads="1" noChangeShapeType="1" noTextEdit="1"/>
              </p:cNvSpPr>
              <p:nvPr/>
            </p:nvSpPr>
            <p:spPr>
              <a:xfrm>
                <a:off x="3424517" y="2459641"/>
                <a:ext cx="7992036" cy="3441776"/>
              </a:xfrm>
              <a:prstGeom prst="rect">
                <a:avLst/>
              </a:prstGeom>
              <a:blipFill>
                <a:blip r:embed="rId2"/>
                <a:stretch>
                  <a:fillRect l="-1220" t="-1416"/>
                </a:stretch>
              </a:blipFill>
            </p:spPr>
            <p:txBody>
              <a:bodyPr/>
              <a:lstStyle/>
              <a:p>
                <a:r>
                  <a:rPr lang="vi-VN">
                    <a:noFill/>
                  </a:rPr>
                  <a:t> </a:t>
                </a:r>
              </a:p>
            </p:txBody>
          </p:sp>
        </mc:Fallback>
      </mc:AlternateContent>
    </p:spTree>
    <p:extLst>
      <p:ext uri="{BB962C8B-B14F-4D97-AF65-F5344CB8AC3E}">
        <p14:creationId xmlns:p14="http://schemas.microsoft.com/office/powerpoint/2010/main" val="294474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barn(inVertical)">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arn(inVertical)">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barn(inVertical)">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barn(inVertical)">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barn(inVertical)">
                                      <p:cBhvr>
                                        <p:cTn id="47" dur="5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barn(inVertical)">
                                      <p:cBhvr>
                                        <p:cTn id="5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346724" y="43201"/>
            <a:ext cx="5895877" cy="617540"/>
          </a:xfrm>
          <a:prstGeom prst="roundRect">
            <a:avLst/>
          </a:prstGeom>
          <a:solidFill>
            <a:srgbClr val="92D050"/>
          </a:solidFill>
          <a:ln>
            <a:solidFill>
              <a:srgbClr val="FF0000"/>
            </a:solidFill>
          </a:ln>
        </p:spPr>
        <p:txBody>
          <a:bodyPr anchor="ctr">
            <a:noAutofit/>
          </a:bodyPr>
          <a:lstStyle/>
          <a:p>
            <a:r>
              <a:rPr lang="en-US" altLang="vi-VN" sz="4000" b="1" dirty="0" smtClean="0">
                <a:solidFill>
                  <a:srgbClr val="FF33CC"/>
                </a:solidFill>
                <a:latin typeface="Times New Roman" panose="02020603050405020304" pitchFamily="18" charset="0"/>
              </a:rPr>
              <a:t>BÀI TẬP VẬN DỤNG</a:t>
            </a:r>
            <a:endParaRPr lang="en-US" altLang="vi-VN" sz="4000" b="1" dirty="0">
              <a:solidFill>
                <a:schemeClr val="bg1"/>
              </a:solidFill>
              <a:latin typeface=".VnTimeH" panose="020B7200000000000000" pitchFamily="34" charset="0"/>
            </a:endParaRPr>
          </a:p>
        </p:txBody>
      </p:sp>
      <p:sp>
        <p:nvSpPr>
          <p:cNvPr id="5" name="Rectangle 4"/>
          <p:cNvSpPr/>
          <p:nvPr/>
        </p:nvSpPr>
        <p:spPr>
          <a:xfrm>
            <a:off x="151428" y="690747"/>
            <a:ext cx="11751010" cy="1569660"/>
          </a:xfrm>
          <a:prstGeom prst="rect">
            <a:avLst/>
          </a:prstGeom>
          <a:ln w="38100">
            <a:solidFill>
              <a:srgbClr val="FF0000"/>
            </a:solidFill>
          </a:ln>
        </p:spPr>
        <p:txBody>
          <a:bodyPr wrap="square">
            <a:spAutoFit/>
          </a:bodyPr>
          <a:lstStyle/>
          <a:p>
            <a:r>
              <a:rPr lang="en-US" sz="2400" b="1" i="1" dirty="0">
                <a:latin typeface="Times New Roman" panose="02020603050405020304" pitchFamily="18" charset="0"/>
                <a:cs typeface="Times New Roman" panose="02020603050405020304" pitchFamily="18" charset="0"/>
              </a:rPr>
              <a:t>Bài 2</a:t>
            </a:r>
            <a:r>
              <a:rPr lang="en-US" sz="2400" b="1" i="1" dirty="0" smtClean="0">
                <a:latin typeface="Times New Roman" panose="02020603050405020304" pitchFamily="18" charset="0"/>
                <a:cs typeface="Times New Roman" panose="02020603050405020304" pitchFamily="18" charset="0"/>
              </a:rPr>
              <a:t>: </a:t>
            </a:r>
            <a:r>
              <a:rPr lang="vi-VN" sz="2400" b="1" i="1" dirty="0">
                <a:latin typeface="Times New Roman" panose="02020603050405020304" pitchFamily="18" charset="0"/>
                <a:cs typeface="Times New Roman" panose="02020603050405020304" pitchFamily="18" charset="0"/>
              </a:rPr>
              <a:t>Cho hai đèn Đ</a:t>
            </a:r>
            <a:r>
              <a:rPr lang="vi-VN" sz="2400" b="1" i="1" baseline="-25000" dirty="0">
                <a:latin typeface="Times New Roman" panose="02020603050405020304" pitchFamily="18" charset="0"/>
                <a:cs typeface="Times New Roman" panose="02020603050405020304" pitchFamily="18" charset="0"/>
              </a:rPr>
              <a:t>1</a:t>
            </a:r>
            <a:r>
              <a:rPr lang="vi-VN" sz="2400" b="1" i="1" dirty="0">
                <a:latin typeface="Times New Roman" panose="02020603050405020304" pitchFamily="18" charset="0"/>
                <a:cs typeface="Times New Roman" panose="02020603050405020304" pitchFamily="18" charset="0"/>
              </a:rPr>
              <a:t>: 120V </a:t>
            </a:r>
            <a:r>
              <a:rPr lang="vi-VN" sz="2400" b="1" i="1" dirty="0" smtClean="0">
                <a:latin typeface="Times New Roman" panose="02020603050405020304" pitchFamily="18" charset="0"/>
                <a:cs typeface="Times New Roman" panose="02020603050405020304" pitchFamily="18" charset="0"/>
              </a:rPr>
              <a:t>–</a:t>
            </a:r>
            <a:r>
              <a:rPr lang="en-US" sz="2400" b="1" i="1" dirty="0" smtClean="0">
                <a:latin typeface="Times New Roman" panose="02020603050405020304" pitchFamily="18" charset="0"/>
                <a:cs typeface="Times New Roman" panose="02020603050405020304" pitchFamily="18" charset="0"/>
              </a:rPr>
              <a:t> </a:t>
            </a:r>
            <a:r>
              <a:rPr lang="vi-VN" sz="2400" b="1" i="1" dirty="0" smtClean="0">
                <a:latin typeface="Times New Roman" panose="02020603050405020304" pitchFamily="18" charset="0"/>
                <a:cs typeface="Times New Roman" panose="02020603050405020304" pitchFamily="18" charset="0"/>
              </a:rPr>
              <a:t>40W</a:t>
            </a:r>
            <a:r>
              <a:rPr lang="vi-VN" sz="2400" b="1" i="1" dirty="0">
                <a:latin typeface="Times New Roman" panose="02020603050405020304" pitchFamily="18" charset="0"/>
                <a:cs typeface="Times New Roman" panose="02020603050405020304" pitchFamily="18" charset="0"/>
              </a:rPr>
              <a:t>; </a:t>
            </a:r>
            <a:r>
              <a:rPr lang="vi-VN" sz="2400" b="1" i="1" dirty="0" smtClean="0">
                <a:latin typeface="Times New Roman" panose="02020603050405020304" pitchFamily="18" charset="0"/>
                <a:cs typeface="Times New Roman" panose="02020603050405020304" pitchFamily="18" charset="0"/>
              </a:rPr>
              <a:t>Đ</a:t>
            </a:r>
            <a:r>
              <a:rPr lang="vi-VN" sz="2400" b="1" i="1" baseline="-25000" dirty="0" smtClean="0">
                <a:latin typeface="Times New Roman" panose="02020603050405020304" pitchFamily="18" charset="0"/>
                <a:cs typeface="Times New Roman" panose="02020603050405020304" pitchFamily="18" charset="0"/>
              </a:rPr>
              <a:t>2</a:t>
            </a:r>
            <a:r>
              <a:rPr lang="vi-VN" sz="2400" b="1" i="1" dirty="0" smtClean="0">
                <a:latin typeface="Times New Roman" panose="02020603050405020304" pitchFamily="18" charset="0"/>
                <a:cs typeface="Times New Roman" panose="02020603050405020304" pitchFamily="18" charset="0"/>
              </a:rPr>
              <a:t>:120V </a:t>
            </a:r>
            <a:r>
              <a:rPr lang="vi-VN" sz="2400" b="1" i="1" dirty="0">
                <a:latin typeface="Times New Roman" panose="02020603050405020304" pitchFamily="18" charset="0"/>
                <a:cs typeface="Times New Roman" panose="02020603050405020304" pitchFamily="18" charset="0"/>
              </a:rPr>
              <a:t>– 60W. Tìm cường độ dòng điện chạy qua đèn trong hai trường hợp? Đèn nào sáng hơn?</a:t>
            </a:r>
          </a:p>
          <a:p>
            <a:r>
              <a:rPr lang="vi-VN" sz="2400" b="1" i="1" dirty="0">
                <a:latin typeface="Times New Roman" panose="02020603050405020304" pitchFamily="18" charset="0"/>
                <a:cs typeface="Times New Roman" panose="02020603050405020304" pitchFamily="18" charset="0"/>
              </a:rPr>
              <a:t>a. </a:t>
            </a:r>
            <a:r>
              <a:rPr lang="fr-FR" sz="2400" b="1" i="1" dirty="0">
                <a:latin typeface="Times New Roman" panose="02020603050405020304" pitchFamily="18" charset="0"/>
                <a:cs typeface="Times New Roman" panose="02020603050405020304" pitchFamily="18" charset="0"/>
              </a:rPr>
              <a:t>Hai đèn mắc song song giữa hai điểm có hiệu điện thế 120V</a:t>
            </a:r>
            <a:endParaRPr lang="vi-VN" sz="2400" b="1" i="1" dirty="0">
              <a:latin typeface="Times New Roman" panose="02020603050405020304" pitchFamily="18" charset="0"/>
              <a:cs typeface="Times New Roman" panose="02020603050405020304" pitchFamily="18" charset="0"/>
            </a:endParaRPr>
          </a:p>
          <a:p>
            <a:r>
              <a:rPr lang="vi-VN" sz="2400" b="1" i="1" dirty="0">
                <a:latin typeface="Times New Roman" panose="02020603050405020304" pitchFamily="18" charset="0"/>
                <a:cs typeface="Times New Roman" panose="02020603050405020304" pitchFamily="18" charset="0"/>
              </a:rPr>
              <a:t>b. </a:t>
            </a:r>
            <a:r>
              <a:rPr lang="fr-FR" sz="2400" b="1" i="1" dirty="0">
                <a:latin typeface="Times New Roman" panose="02020603050405020304" pitchFamily="18" charset="0"/>
                <a:cs typeface="Times New Roman" panose="02020603050405020304" pitchFamily="18" charset="0"/>
              </a:rPr>
              <a:t>Hai đèn mắc nối tiếp giữa hai điểm có hiệu điện thế 120V</a:t>
            </a:r>
            <a:endParaRPr lang="vi-VN" sz="2400" b="1" i="1" dirty="0">
              <a:latin typeface="Times New Roman" panose="02020603050405020304" pitchFamily="18" charset="0"/>
              <a:cs typeface="Times New Roman" panose="02020603050405020304" pitchFamily="18" charset="0"/>
            </a:endParaRPr>
          </a:p>
        </p:txBody>
      </p:sp>
      <p:cxnSp>
        <p:nvCxnSpPr>
          <p:cNvPr id="6" name="Straight Connector 5"/>
          <p:cNvCxnSpPr/>
          <p:nvPr/>
        </p:nvCxnSpPr>
        <p:spPr>
          <a:xfrm flipV="1">
            <a:off x="2411721" y="2288540"/>
            <a:ext cx="15240" cy="4622818"/>
          </a:xfrm>
          <a:prstGeom prst="line">
            <a:avLst/>
          </a:prstGeom>
          <a:ln w="38100"/>
        </p:spPr>
        <p:style>
          <a:lnRef idx="1">
            <a:schemeClr val="dk1"/>
          </a:lnRef>
          <a:fillRef idx="0">
            <a:schemeClr val="dk1"/>
          </a:fillRef>
          <a:effectRef idx="0">
            <a:schemeClr val="dk1"/>
          </a:effectRef>
          <a:fontRef idx="minor">
            <a:schemeClr val="tx1"/>
          </a:fontRef>
        </p:style>
      </p:cxnSp>
      <p:sp>
        <p:nvSpPr>
          <p:cNvPr id="3" name="Rectangle 2"/>
          <p:cNvSpPr/>
          <p:nvPr/>
        </p:nvSpPr>
        <p:spPr>
          <a:xfrm>
            <a:off x="151428" y="2260407"/>
            <a:ext cx="2610539" cy="4154984"/>
          </a:xfrm>
          <a:prstGeom prst="rect">
            <a:avLst/>
          </a:prstGeom>
        </p:spPr>
        <p:txBody>
          <a:bodyPr wrap="square">
            <a:spAutoFit/>
          </a:bodyPr>
          <a:lstStyle/>
          <a:p>
            <a:pPr>
              <a:spcAft>
                <a:spcPts val="0"/>
              </a:spcAft>
              <a:tabLst>
                <a:tab pos="285750" algn="l"/>
                <a:tab pos="2743200" algn="ctr"/>
                <a:tab pos="5486400" algn="r"/>
              </a:tabLst>
            </a:pPr>
            <a:r>
              <a:rPr lang="fr-FR" sz="2400" b="1" i="1"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Tóm tắt:</a:t>
            </a:r>
            <a:endPar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85750" algn="l"/>
                <a:tab pos="2743200" algn="ctr"/>
                <a:tab pos="5486400" algn="r"/>
              </a:tabLst>
            </a:pPr>
            <a:r>
              <a:rPr lang="fr-FR"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a:t>
            </a:r>
            <a:r>
              <a:rPr lang="fr-FR"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a:t>
            </a:r>
            <a:r>
              <a:rPr lang="fr-FR"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120V –40W</a:t>
            </a:r>
            <a:endPar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85750" algn="l"/>
                <a:tab pos="2743200" algn="ctr"/>
                <a:tab pos="5486400" algn="r"/>
              </a:tabLst>
            </a:pPr>
            <a:r>
              <a:rPr lang="fr-FR"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a:t>
            </a:r>
            <a:r>
              <a:rPr lang="fr-FR"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a:t>
            </a:r>
            <a:r>
              <a:rPr lang="fr-FR"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120V – 60W</a:t>
            </a:r>
            <a:endPar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85750" algn="l"/>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 U</a:t>
            </a:r>
            <a:r>
              <a:rPr lang="vi-VN" sz="2400" b="1" i="1" baseline="-25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baseline="-25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120V</a:t>
            </a:r>
            <a:endPar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85750" algn="l"/>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I</a:t>
            </a:r>
            <a:r>
              <a:rPr lang="vi-VN"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p>
          <a:p>
            <a:pPr>
              <a:spcAft>
                <a:spcPts val="0"/>
              </a:spcAft>
              <a:tabLst>
                <a:tab pos="285750" algn="l"/>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Đèn nào sáng hơn?</a:t>
            </a:r>
          </a:p>
          <a:p>
            <a:pPr>
              <a:spcAft>
                <a:spcPts val="0"/>
              </a:spcAft>
              <a:tabLst>
                <a:tab pos="285750" algn="l"/>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 U</a:t>
            </a:r>
            <a:r>
              <a:rPr lang="vi-VN"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nt</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=120V</a:t>
            </a:r>
          </a:p>
          <a:p>
            <a:pPr>
              <a:spcAft>
                <a:spcPts val="0"/>
              </a:spcAft>
              <a:tabLst>
                <a:tab pos="285750" algn="l"/>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a:t>
            </a:r>
            <a:r>
              <a:rPr lang="vi-VN"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I</a:t>
            </a:r>
            <a:r>
              <a:rPr lang="vi-VN"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p>
          <a:p>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Đèn nào sáng hơn?</a:t>
            </a:r>
            <a:endParaRPr lang="vi-VN" sz="2400" b="1" i="1" dirty="0">
              <a:solidFill>
                <a:srgbClr val="0000FF"/>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7" name="Rectangle 6"/>
              <p:cNvSpPr/>
              <p:nvPr/>
            </p:nvSpPr>
            <p:spPr>
              <a:xfrm>
                <a:off x="2411721" y="2276394"/>
                <a:ext cx="5297620" cy="4974182"/>
              </a:xfrm>
              <a:prstGeom prst="rect">
                <a:avLst/>
              </a:prstGeom>
            </p:spPr>
            <p:txBody>
              <a:bodyPr wrap="square">
                <a:spAutoFit/>
              </a:bodyPr>
              <a:lstStyle/>
              <a:p>
                <a:pPr>
                  <a:spcAft>
                    <a:spcPts val="0"/>
                  </a:spcAft>
                  <a:tabLst>
                    <a:tab pos="285750" algn="l"/>
                    <a:tab pos="2743200" algn="ctr"/>
                    <a:tab pos="5486400" algn="r"/>
                  </a:tabLst>
                </a:pPr>
                <a:r>
                  <a:rPr lang="vi-VN" sz="2400" b="1" i="1" u="sng" dirty="0" smtClean="0">
                    <a:solidFill>
                      <a:srgbClr val="0000FF"/>
                    </a:solidFill>
                    <a:latin typeface="+mj-lt"/>
                    <a:ea typeface="Times New Roman" panose="02020603050405020304" pitchFamily="18" charset="0"/>
                    <a:cs typeface="Times New Roman" panose="02020603050405020304" pitchFamily="18" charset="0"/>
                  </a:rPr>
                  <a:t>Giải: </a:t>
                </a:r>
                <a:endParaRPr lang="vi-VN" sz="2400" b="1" i="1" dirty="0">
                  <a:solidFill>
                    <a:srgbClr val="0000FF"/>
                  </a:solidFill>
                  <a:latin typeface="+mj-lt"/>
                  <a:ea typeface="Times New Roman" panose="02020603050405020304" pitchFamily="18" charset="0"/>
                  <a:cs typeface="Times New Roman" panose="02020603050405020304" pitchFamily="18" charset="0"/>
                </a:endParaRPr>
              </a:p>
              <a:p>
                <a:pPr marL="28575">
                  <a:tabLst>
                    <a:tab pos="2743200" algn="ctr"/>
                    <a:tab pos="5486400" algn="r"/>
                  </a:tabLst>
                </a:pPr>
                <a:r>
                  <a:rPr lang="vi-VN" sz="2400" b="1" i="1" dirty="0" smtClean="0">
                    <a:solidFill>
                      <a:srgbClr val="0000FF"/>
                    </a:solidFill>
                    <a:latin typeface="+mj-lt"/>
                    <a:ea typeface="Times New Roman" panose="02020603050405020304" pitchFamily="18" charset="0"/>
                    <a:cs typeface="Times New Roman" panose="02020603050405020304" pitchFamily="18" charset="0"/>
                  </a:rPr>
                  <a:t>a. </a:t>
                </a:r>
                <a14:m>
                  <m:oMath xmlns:m="http://schemas.openxmlformats.org/officeDocument/2006/math">
                    <m:sSub>
                      <m:sSubPr>
                        <m:ctrlPr>
                          <a:rPr lang="vi-VN" sz="2400" b="1" i="1" smtClean="0">
                            <a:solidFill>
                              <a:srgbClr val="0000FF"/>
                            </a:solidFill>
                            <a:latin typeface="Cambria Math" panose="02040503050406030204" pitchFamily="18" charset="0"/>
                            <a:cs typeface="Times New Roman" panose="02020603050405020304" pitchFamily="18" charset="0"/>
                          </a:rPr>
                        </m:ctrlPr>
                      </m:sSubPr>
                      <m:e>
                        <m:r>
                          <a:rPr lang="en-US" sz="2400" b="1" i="1" smtClean="0">
                            <a:solidFill>
                              <a:srgbClr val="0000FF"/>
                            </a:solidFill>
                            <a:latin typeface="Cambria Math" panose="02040503050406030204" pitchFamily="18" charset="0"/>
                            <a:cs typeface="Times New Roman" panose="02020603050405020304" pitchFamily="18" charset="0"/>
                          </a:rPr>
                          <m:t>𝑹</m:t>
                        </m:r>
                      </m:e>
                      <m:sub>
                        <m:r>
                          <a:rPr lang="en-US" sz="2400" b="1" i="1" smtClean="0">
                            <a:solidFill>
                              <a:srgbClr val="0000FF"/>
                            </a:solidFill>
                            <a:latin typeface="Cambria Math" panose="02040503050406030204" pitchFamily="18" charset="0"/>
                            <a:cs typeface="Times New Roman" panose="02020603050405020304" pitchFamily="18" charset="0"/>
                          </a:rPr>
                          <m:t>𝟏</m:t>
                        </m:r>
                      </m:sub>
                    </m:sSub>
                  </m:oMath>
                </a14:m>
                <a:r>
                  <a:rPr lang="en-US" sz="2400" b="1" i="1" dirty="0" smtClean="0">
                    <a:solidFill>
                      <a:srgbClr val="0000FF"/>
                    </a:solidFill>
                    <a:latin typeface="+mj-lt"/>
                    <a:ea typeface="Times New Roman" panose="02020603050405020304" pitchFamily="18" charset="0"/>
                    <a:cs typeface="Times New Roman" panose="02020603050405020304" pitchFamily="18" charset="0"/>
                  </a:rPr>
                  <a:t> // </a:t>
                </a:r>
                <a14:m>
                  <m:oMath xmlns:m="http://schemas.openxmlformats.org/officeDocument/2006/math">
                    <m:sSub>
                      <m:sSubPr>
                        <m:ctrlPr>
                          <a:rPr lang="vi-VN" sz="2400" b="1" i="1">
                            <a:solidFill>
                              <a:srgbClr val="0000FF"/>
                            </a:solidFill>
                            <a:latin typeface="Cambria Math" panose="02040503050406030204" pitchFamily="18" charset="0"/>
                            <a:cs typeface="Times New Roman" panose="02020603050405020304" pitchFamily="18" charset="0"/>
                          </a:rPr>
                        </m:ctrlPr>
                      </m:sSubPr>
                      <m:e>
                        <m:r>
                          <a:rPr lang="en-US" sz="2400" b="1" i="1">
                            <a:solidFill>
                              <a:srgbClr val="0000FF"/>
                            </a:solidFill>
                            <a:latin typeface="Cambria Math" panose="02040503050406030204" pitchFamily="18" charset="0"/>
                            <a:cs typeface="Times New Roman" panose="02020603050405020304" pitchFamily="18" charset="0"/>
                          </a:rPr>
                          <m:t>𝑹</m:t>
                        </m:r>
                      </m:e>
                      <m:sub>
                        <m:r>
                          <a:rPr lang="en-US" sz="2400" b="1" i="1" smtClean="0">
                            <a:solidFill>
                              <a:srgbClr val="0000FF"/>
                            </a:solidFill>
                            <a:latin typeface="Cambria Math" panose="02040503050406030204" pitchFamily="18" charset="0"/>
                            <a:cs typeface="Times New Roman" panose="02020603050405020304" pitchFamily="18" charset="0"/>
                          </a:rPr>
                          <m:t>𝟐</m:t>
                        </m:r>
                      </m:sub>
                    </m:sSub>
                  </m:oMath>
                </a14:m>
                <a:endParaRPr lang="en-US" sz="2400" b="1" i="1" dirty="0" smtClean="0">
                  <a:solidFill>
                    <a:srgbClr val="0000FF"/>
                  </a:solidFill>
                  <a:latin typeface="+mj-lt"/>
                  <a:ea typeface="Times New Roman" panose="02020603050405020304" pitchFamily="18" charset="0"/>
                  <a:cs typeface="Times New Roman" panose="02020603050405020304" pitchFamily="18" charset="0"/>
                </a:endParaRPr>
              </a:p>
              <a:p>
                <a:pPr marL="28575">
                  <a:tabLst>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U</a:t>
                </a:r>
                <a:r>
                  <a:rPr lang="vi-VN"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U</a:t>
                </a:r>
                <a:r>
                  <a:rPr lang="en-US" sz="2400" b="1" i="1" baseline="-25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 </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U</a:t>
                </a:r>
                <a:r>
                  <a:rPr lang="en-US" sz="2400" b="1" i="1" baseline="-25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 120V</a:t>
                </a:r>
                <a:r>
                  <a:rPr lang="en-US"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1" i="1" dirty="0" smtClean="0">
                  <a:solidFill>
                    <a:srgbClr val="0000FF"/>
                  </a:solidFill>
                  <a:latin typeface="+mj-lt"/>
                  <a:ea typeface="Times New Roman" panose="02020603050405020304" pitchFamily="18" charset="0"/>
                  <a:cs typeface="Times New Roman" panose="02020603050405020304" pitchFamily="18" charset="0"/>
                </a:endParaRPr>
              </a:p>
              <a:p>
                <a:pPr marL="28575">
                  <a:tabLst>
                    <a:tab pos="2743200" algn="ctr"/>
                    <a:tab pos="5486400" algn="r"/>
                  </a:tabLst>
                </a:pP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U</a:t>
                </a:r>
                <a:r>
                  <a:rPr lang="en-US" sz="2400" b="1" i="1" baseline="-250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 </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U</a:t>
                </a:r>
                <a:r>
                  <a:rPr lang="en-US" sz="2400" b="1" i="1" baseline="-25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đm1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120V</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=&gt; </a:t>
                </a:r>
                <a:r>
                  <a:rPr lang="en-US" sz="3200" b="1" i="1" dirty="0">
                    <a:solidFill>
                      <a:srgbClr val="0000FF"/>
                    </a:solidFill>
                    <a:latin typeface=".VnCommercial Script" panose="020B7200000000000000" pitchFamily="34" charset="0"/>
                    <a:cs typeface="Times New Roman" panose="02020603050405020304" pitchFamily="18" charset="0"/>
                  </a:rPr>
                  <a:t>P </a:t>
                </a:r>
                <a:r>
                  <a:rPr lang="en-US" sz="2400" b="1" i="1" baseline="-25000" dirty="0" smtClean="0">
                    <a:solidFill>
                      <a:srgbClr val="0000FF"/>
                    </a:solidFill>
                    <a:latin typeface="+mj-lt"/>
                    <a:ea typeface="Times New Roman" panose="02020603050405020304" pitchFamily="18" charset="0"/>
                    <a:cs typeface="Times New Roman" panose="02020603050405020304" pitchFamily="18" charset="0"/>
                  </a:rPr>
                  <a:t>1 </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sSub>
                      <m:sSubPr>
                        <m:ctrlPr>
                          <a:rPr lang="vi-VN" sz="3200" b="1" i="1" smtClean="0">
                            <a:solidFill>
                              <a:srgbClr val="0000FF"/>
                            </a:solidFill>
                            <a:latin typeface="Cambria Math" panose="02040503050406030204" pitchFamily="18" charset="0"/>
                            <a:cs typeface="Times New Roman" panose="02020603050405020304" pitchFamily="18" charset="0"/>
                          </a:rPr>
                        </m:ctrlPr>
                      </m:sSubPr>
                      <m:e>
                        <m:r>
                          <m:rPr>
                            <m:nor/>
                          </m:rPr>
                          <a:rPr lang="en-US" sz="3200" b="1" i="1" dirty="0">
                            <a:solidFill>
                              <a:srgbClr val="0000FF"/>
                            </a:solidFill>
                            <a:latin typeface=".VnCommercial Script" panose="020B7200000000000000" pitchFamily="34" charset="0"/>
                            <a:cs typeface="Times New Roman" panose="02020603050405020304" pitchFamily="18" charset="0"/>
                          </a:rPr>
                          <m:t>P</m:t>
                        </m:r>
                      </m:e>
                      <m:sub>
                        <m:r>
                          <a:rPr lang="en-US" sz="3200" b="1" i="1" smtClean="0">
                            <a:solidFill>
                              <a:srgbClr val="0000FF"/>
                            </a:solidFill>
                            <a:latin typeface="Cambria Math" panose="02040503050406030204" pitchFamily="18" charset="0"/>
                            <a:cs typeface="Times New Roman" panose="02020603050405020304" pitchFamily="18" charset="0"/>
                          </a:rPr>
                          <m:t>đ</m:t>
                        </m:r>
                        <m:r>
                          <a:rPr lang="en-US" sz="3200" b="1" i="1" smtClean="0">
                            <a:solidFill>
                              <a:srgbClr val="0000FF"/>
                            </a:solidFill>
                            <a:latin typeface="Cambria Math" panose="02040503050406030204" pitchFamily="18" charset="0"/>
                            <a:cs typeface="Times New Roman" panose="02020603050405020304" pitchFamily="18" charset="0"/>
                          </a:rPr>
                          <m:t>𝒎</m:t>
                        </m:r>
                        <m:r>
                          <a:rPr lang="en-US" sz="3200" b="1" i="1" smtClean="0">
                            <a:solidFill>
                              <a:srgbClr val="0000FF"/>
                            </a:solidFill>
                            <a:latin typeface="Cambria Math" panose="02040503050406030204" pitchFamily="18" charset="0"/>
                            <a:cs typeface="Times New Roman" panose="02020603050405020304" pitchFamily="18" charset="0"/>
                          </a:rPr>
                          <m:t>𝟏</m:t>
                        </m:r>
                      </m:sub>
                    </m:sSub>
                  </m:oMath>
                </a14:m>
                <a:r>
                  <a:rPr lang="en-US" sz="2400" b="1" i="1" baseline="-25000" dirty="0" smtClean="0">
                    <a:solidFill>
                      <a:srgbClr val="0000FF"/>
                    </a:solidFill>
                    <a:latin typeface="+mj-lt"/>
                    <a:ea typeface="Times New Roman" panose="02020603050405020304" pitchFamily="18" charset="0"/>
                    <a:cs typeface="Times New Roman" panose="02020603050405020304" pitchFamily="18" charset="0"/>
                  </a:rPr>
                  <a:t> </a:t>
                </a:r>
                <a:r>
                  <a:rPr lang="fr-FR" sz="2400" b="1" i="1" dirty="0" smtClean="0">
                    <a:solidFill>
                      <a:srgbClr val="0000FF"/>
                    </a:solidFill>
                    <a:latin typeface="+mj-lt"/>
                    <a:ea typeface="Times New Roman" panose="02020603050405020304" pitchFamily="18" charset="0"/>
                    <a:cs typeface="Times New Roman" panose="02020603050405020304" pitchFamily="18" charset="0"/>
                  </a:rPr>
                  <a:t>= 40W</a:t>
                </a:r>
                <a:endParaRPr lang="vi-VN" sz="2400" b="1" i="1" dirty="0">
                  <a:solidFill>
                    <a:srgbClr val="0000FF"/>
                  </a:solidFill>
                  <a:latin typeface="+mj-lt"/>
                  <a:ea typeface="Times New Roman" panose="02020603050405020304" pitchFamily="18" charset="0"/>
                  <a:cs typeface="Times New Roman" panose="02020603050405020304" pitchFamily="18" charset="0"/>
                </a:endParaRPr>
              </a:p>
              <a:p>
                <a:pPr marL="28575">
                  <a:tabLst>
                    <a:tab pos="2743200" algn="ctr"/>
                    <a:tab pos="5486400" algn="r"/>
                  </a:tabLst>
                </a:pP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U</a:t>
                </a:r>
                <a:r>
                  <a:rPr lang="en-US" sz="2400" b="1" i="1" baseline="-25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U</a:t>
                </a:r>
                <a:r>
                  <a:rPr lang="en-US" sz="2400" b="1" i="1" baseline="-25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đm2 </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120V</a:t>
                </a:r>
                <a:r>
                  <a:rPr lang="en-US"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=&gt; </a:t>
                </a:r>
                <a:r>
                  <a:rPr lang="en-US" sz="3200" b="1" i="1" dirty="0">
                    <a:solidFill>
                      <a:srgbClr val="0000FF"/>
                    </a:solidFill>
                    <a:latin typeface=".VnCommercial Script" panose="020B7200000000000000" pitchFamily="34" charset="0"/>
                    <a:cs typeface="Times New Roman" panose="02020603050405020304" pitchFamily="18" charset="0"/>
                  </a:rPr>
                  <a:t>P</a:t>
                </a:r>
                <a:r>
                  <a:rPr lang="en-US" b="1" i="1" dirty="0">
                    <a:solidFill>
                      <a:srgbClr val="0000FF"/>
                    </a:solidFill>
                    <a:latin typeface=".VnCommercial Script" panose="020B7200000000000000" pitchFamily="34" charset="0"/>
                    <a:cs typeface="Times New Roman" panose="02020603050405020304" pitchFamily="18" charset="0"/>
                  </a:rPr>
                  <a:t> </a:t>
                </a:r>
                <a:r>
                  <a:rPr lang="en-US" sz="2400" b="1" i="1" baseline="-25000" dirty="0" smtClean="0">
                    <a:solidFill>
                      <a:srgbClr val="0000FF"/>
                    </a:solidFill>
                    <a:latin typeface="+mj-lt"/>
                    <a:ea typeface="Times New Roman" panose="02020603050405020304" pitchFamily="18" charset="0"/>
                    <a:cs typeface="Times New Roman" panose="02020603050405020304" pitchFamily="18" charset="0"/>
                  </a:rPr>
                  <a:t>2 </a:t>
                </a:r>
                <a:r>
                  <a:rPr lang="en-US" sz="2400" b="1" i="1" dirty="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sSub>
                      <m:sSubPr>
                        <m:ctrlPr>
                          <a:rPr lang="vi-VN" sz="3200" b="1" i="1">
                            <a:solidFill>
                              <a:srgbClr val="0000FF"/>
                            </a:solidFill>
                            <a:latin typeface="Cambria Math" panose="02040503050406030204" pitchFamily="18" charset="0"/>
                            <a:cs typeface="Times New Roman" panose="02020603050405020304" pitchFamily="18" charset="0"/>
                          </a:rPr>
                        </m:ctrlPr>
                      </m:sSubPr>
                      <m:e>
                        <m:r>
                          <m:rPr>
                            <m:nor/>
                          </m:rPr>
                          <a:rPr lang="en-US" sz="3200" b="1" i="1" dirty="0">
                            <a:solidFill>
                              <a:srgbClr val="0000FF"/>
                            </a:solidFill>
                            <a:latin typeface=".VnCommercial Script" panose="020B7200000000000000" pitchFamily="34" charset="0"/>
                            <a:cs typeface="Times New Roman" panose="02020603050405020304" pitchFamily="18" charset="0"/>
                          </a:rPr>
                          <m:t>P</m:t>
                        </m:r>
                      </m:e>
                      <m:sub>
                        <m:r>
                          <a:rPr lang="en-US" sz="3200" b="1" i="1">
                            <a:solidFill>
                              <a:srgbClr val="0000FF"/>
                            </a:solidFill>
                            <a:latin typeface="Cambria Math" panose="02040503050406030204" pitchFamily="18" charset="0"/>
                            <a:cs typeface="Times New Roman" panose="02020603050405020304" pitchFamily="18" charset="0"/>
                          </a:rPr>
                          <m:t>đ</m:t>
                        </m:r>
                        <m:r>
                          <a:rPr lang="en-US" sz="3200" b="1" i="1" smtClean="0">
                            <a:solidFill>
                              <a:srgbClr val="0000FF"/>
                            </a:solidFill>
                            <a:latin typeface="Cambria Math" panose="02040503050406030204" pitchFamily="18" charset="0"/>
                            <a:cs typeface="Times New Roman" panose="02020603050405020304" pitchFamily="18" charset="0"/>
                          </a:rPr>
                          <m:t>𝒎</m:t>
                        </m:r>
                        <m:r>
                          <a:rPr lang="en-US" sz="3200" b="1" i="1" smtClean="0">
                            <a:solidFill>
                              <a:srgbClr val="0000FF"/>
                            </a:solidFill>
                            <a:latin typeface="Cambria Math" panose="02040503050406030204" pitchFamily="18" charset="0"/>
                            <a:cs typeface="Times New Roman" panose="02020603050405020304" pitchFamily="18" charset="0"/>
                          </a:rPr>
                          <m:t>𝟐</m:t>
                        </m:r>
                      </m:sub>
                    </m:sSub>
                  </m:oMath>
                </a14:m>
                <a:r>
                  <a:rPr lang="fr-FR" sz="2400" b="1" i="1" dirty="0" smtClean="0">
                    <a:solidFill>
                      <a:srgbClr val="0000FF"/>
                    </a:solidFill>
                    <a:latin typeface="+mj-lt"/>
                    <a:ea typeface="Times New Roman" panose="02020603050405020304" pitchFamily="18" charset="0"/>
                    <a:cs typeface="Times New Roman" panose="02020603050405020304" pitchFamily="18" charset="0"/>
                  </a:rPr>
                  <a:t> = </a:t>
                </a:r>
                <a:r>
                  <a:rPr lang="fr-FR" sz="2400" b="1" i="1" dirty="0">
                    <a:solidFill>
                      <a:srgbClr val="0000FF"/>
                    </a:solidFill>
                    <a:latin typeface="+mj-lt"/>
                    <a:ea typeface="Times New Roman" panose="02020603050405020304" pitchFamily="18" charset="0"/>
                    <a:cs typeface="Times New Roman" panose="02020603050405020304" pitchFamily="18" charset="0"/>
                  </a:rPr>
                  <a:t>60W</a:t>
                </a:r>
                <a:endParaRPr lang="vi-VN" sz="2400" b="1" i="1" dirty="0">
                  <a:solidFill>
                    <a:srgbClr val="0000FF"/>
                  </a:solidFill>
                  <a:latin typeface="+mj-lt"/>
                  <a:ea typeface="Times New Roman" panose="02020603050405020304" pitchFamily="18" charset="0"/>
                  <a:cs typeface="Times New Roman" panose="02020603050405020304" pitchFamily="18" charset="0"/>
                </a:endParaRPr>
              </a:p>
              <a:p>
                <a:pPr marL="28575">
                  <a:tabLst>
                    <a:tab pos="2743200" algn="ctr"/>
                    <a:tab pos="5486400" algn="r"/>
                  </a:tabLst>
                </a:pPr>
                <a14:m>
                  <m:oMath xmlns:m="http://schemas.openxmlformats.org/officeDocument/2006/math">
                    <m:sSub>
                      <m:sSubPr>
                        <m:ctrlPr>
                          <a:rPr lang="vi-VN" sz="2400" b="1" i="1" smtClean="0">
                            <a:solidFill>
                              <a:srgbClr val="0000FF"/>
                            </a:solidFill>
                            <a:latin typeface="Cambria Math" panose="02040503050406030204" pitchFamily="18" charset="0"/>
                            <a:cs typeface="Times New Roman" panose="02020603050405020304" pitchFamily="18" charset="0"/>
                          </a:rPr>
                        </m:ctrlPr>
                      </m:sSubPr>
                      <m:e>
                        <m:r>
                          <a:rPr lang="en-US" sz="2400" b="1" i="1" smtClean="0">
                            <a:solidFill>
                              <a:srgbClr val="0000FF"/>
                            </a:solidFill>
                            <a:latin typeface="Cambria Math" panose="02040503050406030204" pitchFamily="18" charset="0"/>
                            <a:cs typeface="Times New Roman" panose="02020603050405020304" pitchFamily="18" charset="0"/>
                          </a:rPr>
                          <m:t>𝑰</m:t>
                        </m:r>
                      </m:e>
                      <m:sub>
                        <m:r>
                          <a:rPr lang="en-US" sz="2400" b="1" i="1" smtClean="0">
                            <a:solidFill>
                              <a:srgbClr val="0000FF"/>
                            </a:solidFill>
                            <a:latin typeface="Cambria Math" panose="02040503050406030204" pitchFamily="18" charset="0"/>
                            <a:cs typeface="Times New Roman" panose="02020603050405020304" pitchFamily="18" charset="0"/>
                          </a:rPr>
                          <m:t>𝟏</m:t>
                        </m:r>
                      </m:sub>
                    </m:sSub>
                  </m:oMath>
                </a14:m>
                <a:r>
                  <a:rPr lang="en-US" sz="2400" b="1" i="1" dirty="0" smtClean="0">
                    <a:solidFill>
                      <a:srgbClr val="0000FF"/>
                    </a:solidFill>
                    <a:ea typeface="Times New Roman" panose="02020603050405020304" pitchFamily="18" charset="0"/>
                    <a:cs typeface="Times New Roman" panose="02020603050405020304" pitchFamily="18" charset="0"/>
                  </a:rPr>
                  <a:t> </a:t>
                </a:r>
                <a:r>
                  <a:rPr lang="vi-VN" sz="2400" b="1" i="1" dirty="0">
                    <a:solidFill>
                      <a:srgbClr val="0000FF"/>
                    </a:solidFill>
                    <a:ea typeface="Times New Roman" panose="02020603050405020304" pitchFamily="18" charset="0"/>
                    <a:cs typeface="Times New Roman" panose="02020603050405020304" pitchFamily="18" charset="0"/>
                  </a:rPr>
                  <a:t>=</a:t>
                </a:r>
                <a:r>
                  <a:rPr lang="en-US" sz="2400" b="1" i="1" dirty="0">
                    <a:solidFill>
                      <a:srgbClr val="0000FF"/>
                    </a:solidFill>
                    <a:ea typeface="Times New Roman" panose="02020603050405020304" pitchFamily="18" charset="0"/>
                    <a:cs typeface="Times New Roman" panose="02020603050405020304" pitchFamily="18" charset="0"/>
                  </a:rPr>
                  <a:t> </a:t>
                </a:r>
                <a14:m>
                  <m:oMath xmlns:m="http://schemas.openxmlformats.org/officeDocument/2006/math">
                    <m:f>
                      <m:fPr>
                        <m:ctrlPr>
                          <a:rPr lang="vi-VN" sz="3200" b="1" i="1">
                            <a:solidFill>
                              <a:srgbClr val="0000FF"/>
                            </a:solidFill>
                            <a:latin typeface="Cambria Math" panose="02040503050406030204" pitchFamily="18" charset="0"/>
                            <a:cs typeface="Times New Roman" panose="02020603050405020304" pitchFamily="18" charset="0"/>
                          </a:rPr>
                        </m:ctrlPr>
                      </m:fPr>
                      <m:num>
                        <m:sSub>
                          <m:sSubPr>
                            <m:ctrlPr>
                              <a:rPr lang="vi-VN" sz="3200" b="1" i="1" smtClean="0">
                                <a:solidFill>
                                  <a:srgbClr val="0000FF"/>
                                </a:solidFill>
                                <a:latin typeface="Cambria Math" panose="02040503050406030204" pitchFamily="18" charset="0"/>
                                <a:cs typeface="Times New Roman" panose="02020603050405020304" pitchFamily="18" charset="0"/>
                              </a:rPr>
                            </m:ctrlPr>
                          </m:sSubPr>
                          <m:e>
                            <m:r>
                              <m:rPr>
                                <m:nor/>
                              </m:rPr>
                              <a:rPr lang="en-US" sz="3200" b="1" i="1" dirty="0">
                                <a:solidFill>
                                  <a:srgbClr val="0000FF"/>
                                </a:solidFill>
                                <a:latin typeface=".VnCommercial Script" panose="020B7200000000000000" pitchFamily="34" charset="0"/>
                                <a:cs typeface="Times New Roman" panose="02020603050405020304" pitchFamily="18" charset="0"/>
                              </a:rPr>
                              <m:t>P</m:t>
                            </m:r>
                          </m:e>
                          <m:sub>
                            <m:r>
                              <a:rPr lang="en-US" sz="3200" b="1" i="1" smtClean="0">
                                <a:solidFill>
                                  <a:srgbClr val="0000FF"/>
                                </a:solidFill>
                                <a:latin typeface="Cambria Math" panose="02040503050406030204" pitchFamily="18" charset="0"/>
                                <a:cs typeface="Times New Roman" panose="02020603050405020304" pitchFamily="18" charset="0"/>
                              </a:rPr>
                              <m:t>𝟏</m:t>
                            </m:r>
                          </m:sub>
                        </m:sSub>
                      </m:num>
                      <m:den>
                        <m:sSub>
                          <m:sSubPr>
                            <m:ctrlPr>
                              <a:rPr lang="en-US" sz="3200" b="1" i="1" smtClean="0">
                                <a:solidFill>
                                  <a:srgbClr val="0000FF"/>
                                </a:solidFill>
                                <a:latin typeface="Cambria Math" panose="02040503050406030204" pitchFamily="18" charset="0"/>
                                <a:cs typeface="Times New Roman" panose="02020603050405020304" pitchFamily="18" charset="0"/>
                              </a:rPr>
                            </m:ctrlPr>
                          </m:sSubPr>
                          <m:e>
                            <m:r>
                              <a:rPr lang="en-US" sz="3200" b="1" i="1" smtClean="0">
                                <a:solidFill>
                                  <a:srgbClr val="0000FF"/>
                                </a:solidFill>
                                <a:latin typeface="Cambria Math" panose="02040503050406030204" pitchFamily="18" charset="0"/>
                                <a:cs typeface="Times New Roman" panose="02020603050405020304" pitchFamily="18" charset="0"/>
                              </a:rPr>
                              <m:t>𝑼</m:t>
                            </m:r>
                          </m:e>
                          <m:sub>
                            <m:r>
                              <a:rPr lang="en-US" sz="3200" b="1" i="1" smtClean="0">
                                <a:solidFill>
                                  <a:srgbClr val="0000FF"/>
                                </a:solidFill>
                                <a:latin typeface="Cambria Math" panose="02040503050406030204" pitchFamily="18" charset="0"/>
                                <a:cs typeface="Times New Roman" panose="02020603050405020304" pitchFamily="18" charset="0"/>
                              </a:rPr>
                              <m:t>𝟏</m:t>
                            </m:r>
                          </m:sub>
                        </m:sSub>
                      </m:den>
                    </m:f>
                  </m:oMath>
                </a14:m>
                <a:r>
                  <a:rPr lang="en-US" sz="2400" b="1" i="1" dirty="0">
                    <a:solidFill>
                      <a:srgbClr val="0000FF"/>
                    </a:solidFill>
                    <a:ea typeface="Times New Roman" panose="02020603050405020304" pitchFamily="18" charset="0"/>
                    <a:cs typeface="Times New Roman" panose="02020603050405020304" pitchFamily="18" charset="0"/>
                  </a:rPr>
                  <a:t> </a:t>
                </a:r>
                <a:r>
                  <a:rPr lang="vi-VN" sz="2400" b="1" i="1" dirty="0">
                    <a:solidFill>
                      <a:srgbClr val="0000FF"/>
                    </a:solidFill>
                    <a:ea typeface="Times New Roman" panose="02020603050405020304" pitchFamily="18" charset="0"/>
                    <a:cs typeface="Times New Roman" panose="02020603050405020304" pitchFamily="18" charset="0"/>
                  </a:rPr>
                  <a:t>=</a:t>
                </a:r>
                <a:r>
                  <a:rPr lang="en-US" sz="2400" b="1" i="1" dirty="0">
                    <a:solidFill>
                      <a:srgbClr val="0000FF"/>
                    </a:solidFill>
                    <a:ea typeface="Times New Roman" panose="02020603050405020304" pitchFamily="18" charset="0"/>
                    <a:cs typeface="Times New Roman" panose="02020603050405020304" pitchFamily="18" charset="0"/>
                  </a:rPr>
                  <a:t> </a:t>
                </a:r>
                <a14:m>
                  <m:oMath xmlns:m="http://schemas.openxmlformats.org/officeDocument/2006/math">
                    <m:f>
                      <m:fPr>
                        <m:ctrlPr>
                          <a:rPr lang="vi-VN" sz="2400" b="1" i="1">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𝟒𝟎</m:t>
                        </m:r>
                      </m:num>
                      <m:den>
                        <m:r>
                          <a:rPr lang="en-US" sz="2400" b="1" i="1" smtClean="0">
                            <a:solidFill>
                              <a:srgbClr val="0000FF"/>
                            </a:solidFill>
                            <a:latin typeface="Cambria Math" panose="02040503050406030204" pitchFamily="18" charset="0"/>
                            <a:cs typeface="Times New Roman" panose="02020603050405020304" pitchFamily="18" charset="0"/>
                          </a:rPr>
                          <m:t>𝟏𝟐𝟎</m:t>
                        </m:r>
                      </m:den>
                    </m:f>
                  </m:oMath>
                </a14:m>
                <a:r>
                  <a:rPr lang="en-US" sz="2400" b="1" i="1" dirty="0">
                    <a:solidFill>
                      <a:srgbClr val="0000FF"/>
                    </a:solidFill>
                    <a:ea typeface="Times New Roman" panose="02020603050405020304" pitchFamily="18" charset="0"/>
                    <a:cs typeface="Times New Roman" panose="02020603050405020304" pitchFamily="18" charset="0"/>
                  </a:rPr>
                  <a:t> </a:t>
                </a:r>
                <a:r>
                  <a:rPr lang="vi-VN" sz="2400" b="1" i="1" dirty="0" smtClean="0">
                    <a:solidFill>
                      <a:srgbClr val="0000FF"/>
                    </a:solidFill>
                    <a:ea typeface="Times New Roman" panose="02020603050405020304" pitchFamily="18" charset="0"/>
                    <a:cs typeface="Times New Roman" panose="02020603050405020304" pitchFamily="18" charset="0"/>
                  </a:rPr>
                  <a:t>=</a:t>
                </a:r>
                <a:r>
                  <a:rPr lang="en-US" sz="2400" b="1" i="1" dirty="0" smtClean="0">
                    <a:solidFill>
                      <a:srgbClr val="0000FF"/>
                    </a:solidFill>
                    <a:ea typeface="Times New Roman" panose="02020603050405020304" pitchFamily="18" charset="0"/>
                    <a:cs typeface="Times New Roman" panose="02020603050405020304" pitchFamily="18" charset="0"/>
                  </a:rPr>
                  <a:t> </a:t>
                </a:r>
                <a14:m>
                  <m:oMath xmlns:m="http://schemas.openxmlformats.org/officeDocument/2006/math">
                    <m:f>
                      <m:fPr>
                        <m:ctrlPr>
                          <a:rPr lang="vi-VN" sz="2400" b="1" i="1">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𝟏</m:t>
                        </m:r>
                      </m:num>
                      <m:den>
                        <m:r>
                          <a:rPr lang="en-US" sz="2400" b="1" i="1" smtClean="0">
                            <a:solidFill>
                              <a:srgbClr val="0000FF"/>
                            </a:solidFill>
                            <a:latin typeface="Cambria Math" panose="02040503050406030204" pitchFamily="18" charset="0"/>
                            <a:cs typeface="Times New Roman" panose="02020603050405020304" pitchFamily="18" charset="0"/>
                          </a:rPr>
                          <m:t>𝟑</m:t>
                        </m:r>
                      </m:den>
                    </m:f>
                  </m:oMath>
                </a14:m>
                <a:r>
                  <a:rPr lang="vi-VN" sz="2400" b="1" i="1" dirty="0" smtClean="0">
                    <a:solidFill>
                      <a:srgbClr val="0000FF"/>
                    </a:solidFill>
                    <a:ea typeface="Times New Roman" panose="02020603050405020304" pitchFamily="18" charset="0"/>
                    <a:cs typeface="Times New Roman" panose="02020603050405020304" pitchFamily="18" charset="0"/>
                  </a:rPr>
                  <a:t> (</a:t>
                </a:r>
                <a:r>
                  <a:rPr lang="vi-VN" sz="2400" b="1" i="1" dirty="0">
                    <a:solidFill>
                      <a:srgbClr val="0000FF"/>
                    </a:solidFill>
                    <a:ea typeface="Times New Roman" panose="02020603050405020304" pitchFamily="18" charset="0"/>
                    <a:cs typeface="Times New Roman" panose="02020603050405020304" pitchFamily="18" charset="0"/>
                  </a:rPr>
                  <a:t>A)</a:t>
                </a:r>
              </a:p>
              <a:p>
                <a:pPr marL="28575">
                  <a:tabLst>
                    <a:tab pos="2743200" algn="ctr"/>
                    <a:tab pos="5486400" algn="r"/>
                  </a:tabLst>
                </a:pPr>
                <a14:m>
                  <m:oMath xmlns:m="http://schemas.openxmlformats.org/officeDocument/2006/math">
                    <m:sSub>
                      <m:sSubPr>
                        <m:ctrlPr>
                          <a:rPr lang="vi-VN" sz="2400" b="1" i="1">
                            <a:solidFill>
                              <a:srgbClr val="0000FF"/>
                            </a:solidFill>
                            <a:latin typeface="Cambria Math" panose="02040503050406030204" pitchFamily="18" charset="0"/>
                            <a:cs typeface="Times New Roman" panose="02020603050405020304" pitchFamily="18" charset="0"/>
                          </a:rPr>
                        </m:ctrlPr>
                      </m:sSubPr>
                      <m:e>
                        <m:r>
                          <a:rPr lang="en-US" sz="2400" b="1" i="1">
                            <a:solidFill>
                              <a:srgbClr val="0000FF"/>
                            </a:solidFill>
                            <a:latin typeface="Cambria Math" panose="02040503050406030204" pitchFamily="18" charset="0"/>
                            <a:cs typeface="Times New Roman" panose="02020603050405020304" pitchFamily="18" charset="0"/>
                          </a:rPr>
                          <m:t>𝑰</m:t>
                        </m:r>
                      </m:e>
                      <m:sub>
                        <m:r>
                          <a:rPr lang="en-US" sz="2400" b="1" i="1" smtClean="0">
                            <a:solidFill>
                              <a:srgbClr val="0000FF"/>
                            </a:solidFill>
                            <a:latin typeface="Cambria Math" panose="02040503050406030204" pitchFamily="18" charset="0"/>
                            <a:cs typeface="Times New Roman" panose="02020603050405020304" pitchFamily="18" charset="0"/>
                          </a:rPr>
                          <m:t>𝟐</m:t>
                        </m:r>
                      </m:sub>
                    </m:sSub>
                  </m:oMath>
                </a14:m>
                <a:r>
                  <a:rPr lang="en-US" sz="2400" b="1" i="1" dirty="0">
                    <a:solidFill>
                      <a:srgbClr val="0000FF"/>
                    </a:solidFill>
                    <a:ea typeface="Times New Roman" panose="02020603050405020304" pitchFamily="18" charset="0"/>
                    <a:cs typeface="Times New Roman" panose="02020603050405020304" pitchFamily="18" charset="0"/>
                  </a:rPr>
                  <a:t> </a:t>
                </a:r>
                <a:r>
                  <a:rPr lang="vi-VN" sz="2400" b="1" i="1" dirty="0">
                    <a:solidFill>
                      <a:srgbClr val="0000FF"/>
                    </a:solidFill>
                    <a:ea typeface="Times New Roman" panose="02020603050405020304" pitchFamily="18" charset="0"/>
                    <a:cs typeface="Times New Roman" panose="02020603050405020304" pitchFamily="18" charset="0"/>
                  </a:rPr>
                  <a:t>=</a:t>
                </a:r>
                <a:r>
                  <a:rPr lang="en-US" sz="2400" b="1" i="1" dirty="0">
                    <a:solidFill>
                      <a:srgbClr val="0000FF"/>
                    </a:solidFill>
                    <a:ea typeface="Times New Roman" panose="02020603050405020304" pitchFamily="18" charset="0"/>
                    <a:cs typeface="Times New Roman" panose="02020603050405020304" pitchFamily="18" charset="0"/>
                  </a:rPr>
                  <a:t> </a:t>
                </a:r>
                <a14:m>
                  <m:oMath xmlns:m="http://schemas.openxmlformats.org/officeDocument/2006/math">
                    <m:f>
                      <m:fPr>
                        <m:ctrlPr>
                          <a:rPr lang="vi-VN" sz="3200" b="1" i="1">
                            <a:solidFill>
                              <a:srgbClr val="0000FF"/>
                            </a:solidFill>
                            <a:latin typeface="Cambria Math" panose="02040503050406030204" pitchFamily="18" charset="0"/>
                            <a:cs typeface="Times New Roman" panose="02020603050405020304" pitchFamily="18" charset="0"/>
                          </a:rPr>
                        </m:ctrlPr>
                      </m:fPr>
                      <m:num>
                        <m:sSub>
                          <m:sSubPr>
                            <m:ctrlPr>
                              <a:rPr lang="vi-VN" sz="3200" b="1" i="1">
                                <a:solidFill>
                                  <a:srgbClr val="0000FF"/>
                                </a:solidFill>
                                <a:latin typeface="Cambria Math" panose="02040503050406030204" pitchFamily="18" charset="0"/>
                                <a:cs typeface="Times New Roman" panose="02020603050405020304" pitchFamily="18" charset="0"/>
                              </a:rPr>
                            </m:ctrlPr>
                          </m:sSubPr>
                          <m:e>
                            <m:r>
                              <m:rPr>
                                <m:nor/>
                              </m:rPr>
                              <a:rPr lang="en-US" sz="3200" b="1" i="1" dirty="0">
                                <a:solidFill>
                                  <a:srgbClr val="0000FF"/>
                                </a:solidFill>
                                <a:latin typeface=".VnCommercial Script" panose="020B7200000000000000" pitchFamily="34" charset="0"/>
                                <a:cs typeface="Times New Roman" panose="02020603050405020304" pitchFamily="18" charset="0"/>
                              </a:rPr>
                              <m:t>P</m:t>
                            </m:r>
                          </m:e>
                          <m:sub>
                            <m:r>
                              <a:rPr lang="en-US" sz="3200" b="1" i="1" smtClean="0">
                                <a:solidFill>
                                  <a:srgbClr val="0000FF"/>
                                </a:solidFill>
                                <a:latin typeface="Cambria Math" panose="02040503050406030204" pitchFamily="18" charset="0"/>
                                <a:cs typeface="Times New Roman" panose="02020603050405020304" pitchFamily="18" charset="0"/>
                              </a:rPr>
                              <m:t>𝟐</m:t>
                            </m:r>
                          </m:sub>
                        </m:sSub>
                      </m:num>
                      <m:den>
                        <m:sSub>
                          <m:sSubPr>
                            <m:ctrlPr>
                              <a:rPr lang="en-US" sz="3200" b="1" i="1">
                                <a:solidFill>
                                  <a:srgbClr val="0000FF"/>
                                </a:solidFill>
                                <a:latin typeface="Cambria Math" panose="02040503050406030204" pitchFamily="18" charset="0"/>
                                <a:cs typeface="Times New Roman" panose="02020603050405020304" pitchFamily="18" charset="0"/>
                              </a:rPr>
                            </m:ctrlPr>
                          </m:sSubPr>
                          <m:e>
                            <m:r>
                              <a:rPr lang="en-US" sz="3200" b="1" i="1">
                                <a:solidFill>
                                  <a:srgbClr val="0000FF"/>
                                </a:solidFill>
                                <a:latin typeface="Cambria Math" panose="02040503050406030204" pitchFamily="18" charset="0"/>
                                <a:cs typeface="Times New Roman" panose="02020603050405020304" pitchFamily="18" charset="0"/>
                              </a:rPr>
                              <m:t>𝑼</m:t>
                            </m:r>
                          </m:e>
                          <m:sub>
                            <m:r>
                              <a:rPr lang="en-US" sz="3200" b="1" i="1" smtClean="0">
                                <a:solidFill>
                                  <a:srgbClr val="0000FF"/>
                                </a:solidFill>
                                <a:latin typeface="Cambria Math" panose="02040503050406030204" pitchFamily="18" charset="0"/>
                                <a:cs typeface="Times New Roman" panose="02020603050405020304" pitchFamily="18" charset="0"/>
                              </a:rPr>
                              <m:t>𝟐</m:t>
                            </m:r>
                          </m:sub>
                        </m:sSub>
                      </m:den>
                    </m:f>
                  </m:oMath>
                </a14:m>
                <a:r>
                  <a:rPr lang="en-US" sz="2400" b="1" i="1" dirty="0">
                    <a:solidFill>
                      <a:srgbClr val="0000FF"/>
                    </a:solidFill>
                    <a:ea typeface="Times New Roman" panose="02020603050405020304" pitchFamily="18" charset="0"/>
                    <a:cs typeface="Times New Roman" panose="02020603050405020304" pitchFamily="18" charset="0"/>
                  </a:rPr>
                  <a:t> </a:t>
                </a:r>
                <a:r>
                  <a:rPr lang="vi-VN" sz="2400" b="1" i="1" dirty="0">
                    <a:solidFill>
                      <a:srgbClr val="0000FF"/>
                    </a:solidFill>
                    <a:ea typeface="Times New Roman" panose="02020603050405020304" pitchFamily="18" charset="0"/>
                    <a:cs typeface="Times New Roman" panose="02020603050405020304" pitchFamily="18" charset="0"/>
                  </a:rPr>
                  <a:t>=</a:t>
                </a:r>
                <a:r>
                  <a:rPr lang="en-US" sz="2400" b="1" i="1" dirty="0">
                    <a:solidFill>
                      <a:srgbClr val="0000FF"/>
                    </a:solidFill>
                    <a:ea typeface="Times New Roman" panose="02020603050405020304" pitchFamily="18" charset="0"/>
                    <a:cs typeface="Times New Roman" panose="02020603050405020304" pitchFamily="18" charset="0"/>
                  </a:rPr>
                  <a:t> </a:t>
                </a:r>
                <a14:m>
                  <m:oMath xmlns:m="http://schemas.openxmlformats.org/officeDocument/2006/math">
                    <m:f>
                      <m:fPr>
                        <m:ctrlPr>
                          <a:rPr lang="vi-VN" sz="2400" b="1" i="1">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𝟔</m:t>
                        </m:r>
                        <m:r>
                          <a:rPr lang="en-US" sz="2400" b="1" i="1">
                            <a:solidFill>
                              <a:srgbClr val="0000FF"/>
                            </a:solidFill>
                            <a:latin typeface="Cambria Math" panose="02040503050406030204" pitchFamily="18" charset="0"/>
                            <a:cs typeface="Times New Roman" panose="02020603050405020304" pitchFamily="18" charset="0"/>
                          </a:rPr>
                          <m:t>𝟎</m:t>
                        </m:r>
                      </m:num>
                      <m:den>
                        <m:r>
                          <a:rPr lang="en-US" sz="2400" b="1" i="1">
                            <a:solidFill>
                              <a:srgbClr val="0000FF"/>
                            </a:solidFill>
                            <a:latin typeface="Cambria Math" panose="02040503050406030204" pitchFamily="18" charset="0"/>
                            <a:cs typeface="Times New Roman" panose="02020603050405020304" pitchFamily="18" charset="0"/>
                          </a:rPr>
                          <m:t>𝟏𝟐𝟎</m:t>
                        </m:r>
                      </m:den>
                    </m:f>
                  </m:oMath>
                </a14:m>
                <a:r>
                  <a:rPr lang="en-US" sz="2400" b="1" i="1" dirty="0">
                    <a:solidFill>
                      <a:srgbClr val="0000FF"/>
                    </a:solidFill>
                    <a:ea typeface="Times New Roman" panose="02020603050405020304" pitchFamily="18" charset="0"/>
                    <a:cs typeface="Times New Roman" panose="02020603050405020304" pitchFamily="18" charset="0"/>
                  </a:rPr>
                  <a:t> </a:t>
                </a:r>
                <a:r>
                  <a:rPr lang="vi-VN" sz="2400" b="1" i="1" dirty="0">
                    <a:solidFill>
                      <a:srgbClr val="0000FF"/>
                    </a:solidFill>
                    <a:ea typeface="Times New Roman" panose="02020603050405020304" pitchFamily="18" charset="0"/>
                    <a:cs typeface="Times New Roman" panose="02020603050405020304" pitchFamily="18" charset="0"/>
                  </a:rPr>
                  <a:t>=</a:t>
                </a:r>
                <a:r>
                  <a:rPr lang="en-US" sz="2400" b="1" i="1" dirty="0">
                    <a:solidFill>
                      <a:srgbClr val="0000FF"/>
                    </a:solidFill>
                    <a:ea typeface="Times New Roman" panose="02020603050405020304" pitchFamily="18" charset="0"/>
                    <a:cs typeface="Times New Roman" panose="02020603050405020304" pitchFamily="18" charset="0"/>
                  </a:rPr>
                  <a:t> </a:t>
                </a:r>
                <a14:m>
                  <m:oMath xmlns:m="http://schemas.openxmlformats.org/officeDocument/2006/math">
                    <m:r>
                      <a:rPr lang="en-US" sz="2400" b="1" i="1" smtClean="0">
                        <a:solidFill>
                          <a:srgbClr val="0000FF"/>
                        </a:solidFill>
                        <a:latin typeface="Cambria Math" panose="02040503050406030204" pitchFamily="18" charset="0"/>
                        <a:cs typeface="Times New Roman" panose="02020603050405020304" pitchFamily="18" charset="0"/>
                      </a:rPr>
                      <m:t>𝟎</m:t>
                    </m:r>
                    <m:r>
                      <a:rPr lang="en-US" sz="2400" b="1" i="1" smtClean="0">
                        <a:solidFill>
                          <a:srgbClr val="0000FF"/>
                        </a:solidFill>
                        <a:latin typeface="Cambria Math" panose="02040503050406030204" pitchFamily="18" charset="0"/>
                        <a:cs typeface="Times New Roman" panose="02020603050405020304" pitchFamily="18" charset="0"/>
                      </a:rPr>
                      <m:t>,</m:t>
                    </m:r>
                    <m:r>
                      <a:rPr lang="en-US" sz="2400" b="1" i="1" smtClean="0">
                        <a:solidFill>
                          <a:srgbClr val="0000FF"/>
                        </a:solidFill>
                        <a:latin typeface="Cambria Math" panose="02040503050406030204" pitchFamily="18" charset="0"/>
                        <a:cs typeface="Times New Roman" panose="02020603050405020304" pitchFamily="18" charset="0"/>
                      </a:rPr>
                      <m:t>𝟓</m:t>
                    </m:r>
                  </m:oMath>
                </a14:m>
                <a:r>
                  <a:rPr lang="vi-VN" sz="2400" b="1" i="1" dirty="0">
                    <a:solidFill>
                      <a:srgbClr val="0000FF"/>
                    </a:solidFill>
                    <a:ea typeface="Times New Roman" panose="02020603050405020304" pitchFamily="18" charset="0"/>
                    <a:cs typeface="Times New Roman" panose="02020603050405020304" pitchFamily="18" charset="0"/>
                  </a:rPr>
                  <a:t> (A)</a:t>
                </a:r>
              </a:p>
              <a:p>
                <a:pPr marL="28575">
                  <a:spcAft>
                    <a:spcPts val="0"/>
                  </a:spcAft>
                  <a:tabLst>
                    <a:tab pos="2743200" algn="ctr"/>
                    <a:tab pos="5486400" algn="r"/>
                  </a:tabLst>
                </a:pPr>
                <a:r>
                  <a:rPr lang="vi-VN" sz="2400" b="1" i="1" dirty="0" smtClean="0">
                    <a:solidFill>
                      <a:srgbClr val="0000FF"/>
                    </a:solidFill>
                    <a:latin typeface="Arial" panose="020B0604020202020204" pitchFamily="34" charset="0"/>
                    <a:ea typeface="Times New Roman" panose="02020603050405020304" pitchFamily="18" charset="0"/>
                    <a:cs typeface="Arial" panose="020B0604020202020204" pitchFamily="34" charset="0"/>
                  </a:rPr>
                  <a:t>→</a:t>
                </a:r>
                <a:r>
                  <a:rPr lang="en-US" sz="2400" b="1" i="1" dirty="0" smtClean="0">
                    <a:solidFill>
                      <a:srgbClr val="0000FF"/>
                    </a:solidFill>
                    <a:latin typeface="Arial" panose="020B0604020202020204" pitchFamily="34" charset="0"/>
                    <a:ea typeface="Times New Roman" panose="02020603050405020304" pitchFamily="18" charset="0"/>
                    <a:cs typeface="Arial" panose="020B0604020202020204" pitchFamily="34" charset="0"/>
                  </a:rPr>
                  <a:t> </a:t>
                </a:r>
                <a:r>
                  <a:rPr lang="en-US" sz="3200" b="1" i="1" dirty="0">
                    <a:solidFill>
                      <a:srgbClr val="0000FF"/>
                    </a:solidFill>
                    <a:latin typeface=".VnCommercial Script" panose="020B7200000000000000" pitchFamily="34" charset="0"/>
                    <a:cs typeface="Times New Roman" panose="02020603050405020304" pitchFamily="18" charset="0"/>
                  </a:rPr>
                  <a:t>P</a:t>
                </a:r>
                <a:r>
                  <a:rPr lang="en-US" b="1" i="1" dirty="0">
                    <a:solidFill>
                      <a:srgbClr val="0000FF"/>
                    </a:solidFill>
                    <a:latin typeface=".VnCommercial Script" panose="020B7200000000000000" pitchFamily="34" charset="0"/>
                    <a:cs typeface="Times New Roman" panose="02020603050405020304" pitchFamily="18" charset="0"/>
                  </a:rPr>
                  <a:t> </a:t>
                </a:r>
                <a:r>
                  <a:rPr lang="vi-VN" sz="2400" b="1" i="1" baseline="-25000" dirty="0" smtClean="0">
                    <a:solidFill>
                      <a:srgbClr val="0000FF"/>
                    </a:solidFill>
                    <a:latin typeface="+mj-lt"/>
                    <a:ea typeface="Times New Roman" panose="02020603050405020304" pitchFamily="18" charset="0"/>
                    <a:cs typeface="Times New Roman" panose="02020603050405020304" pitchFamily="18" charset="0"/>
                  </a:rPr>
                  <a:t>2</a:t>
                </a:r>
                <a:r>
                  <a:rPr lang="en-US" sz="2400" b="1" i="1" baseline="-25000"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a:solidFill>
                      <a:srgbClr val="0000FF"/>
                    </a:solidFill>
                    <a:latin typeface="+mj-lt"/>
                    <a:ea typeface="Times New Roman" panose="02020603050405020304" pitchFamily="18" charset="0"/>
                    <a:cs typeface="Times New Roman" panose="02020603050405020304" pitchFamily="18" charset="0"/>
                  </a:rPr>
                  <a:t>&gt; </a:t>
                </a:r>
                <a:r>
                  <a:rPr lang="en-US" sz="3200" b="1" i="1" dirty="0">
                    <a:solidFill>
                      <a:srgbClr val="0000FF"/>
                    </a:solidFill>
                    <a:latin typeface=".VnCommercial Script" panose="020B7200000000000000" pitchFamily="34" charset="0"/>
                    <a:cs typeface="Times New Roman" panose="02020603050405020304" pitchFamily="18" charset="0"/>
                  </a:rPr>
                  <a:t>P</a:t>
                </a:r>
                <a:r>
                  <a:rPr lang="en-US" b="1" i="1" dirty="0">
                    <a:solidFill>
                      <a:srgbClr val="0000FF"/>
                    </a:solidFill>
                    <a:latin typeface=".VnCommercial Script" panose="020B7200000000000000" pitchFamily="34" charset="0"/>
                    <a:cs typeface="Times New Roman" panose="02020603050405020304" pitchFamily="18" charset="0"/>
                  </a:rPr>
                  <a:t> </a:t>
                </a:r>
                <a:r>
                  <a:rPr lang="vi-VN" sz="2400" b="1" i="1" baseline="-25000" dirty="0" smtClean="0">
                    <a:solidFill>
                      <a:srgbClr val="0000FF"/>
                    </a:solidFill>
                    <a:latin typeface="+mj-lt"/>
                    <a:ea typeface="Times New Roman" panose="02020603050405020304" pitchFamily="18" charset="0"/>
                    <a:cs typeface="Times New Roman" panose="02020603050405020304" pitchFamily="18" charset="0"/>
                  </a:rPr>
                  <a:t>1</a:t>
                </a:r>
                <a:r>
                  <a:rPr lang="en-US" sz="2400" b="1" i="1" baseline="-25000" dirty="0" smtClean="0">
                    <a:solidFill>
                      <a:srgbClr val="0000FF"/>
                    </a:solidFill>
                    <a:latin typeface="+mj-lt"/>
                    <a:ea typeface="Times New Roman" panose="02020603050405020304" pitchFamily="18" charset="0"/>
                    <a:cs typeface="Times New Roman" panose="02020603050405020304" pitchFamily="18" charset="0"/>
                  </a:rPr>
                  <a:t> </a:t>
                </a:r>
                <a:endParaRPr lang="en-US" sz="2400" b="1" i="1" baseline="-25000" dirty="0">
                  <a:solidFill>
                    <a:srgbClr val="0000FF"/>
                  </a:solidFill>
                  <a:latin typeface="+mj-lt"/>
                  <a:ea typeface="Times New Roman" panose="02020603050405020304" pitchFamily="18" charset="0"/>
                  <a:cs typeface="Times New Roman" panose="02020603050405020304" pitchFamily="18" charset="0"/>
                </a:endParaRPr>
              </a:p>
              <a:p>
                <a:pPr marL="28575">
                  <a:spcAft>
                    <a:spcPts val="0"/>
                  </a:spcAft>
                  <a:tabLst>
                    <a:tab pos="2743200" algn="ctr"/>
                    <a:tab pos="5486400" algn="r"/>
                  </a:tabLst>
                </a:pPr>
                <a:r>
                  <a:rPr lang="en-US" sz="2400" b="1" i="1" dirty="0" smtClean="0">
                    <a:solidFill>
                      <a:srgbClr val="0000FF"/>
                    </a:solidFill>
                    <a:latin typeface="Arial" panose="020B0604020202020204" pitchFamily="34" charset="0"/>
                    <a:ea typeface="Times New Roman" panose="02020603050405020304" pitchFamily="18" charset="0"/>
                    <a:cs typeface="Arial" panose="020B0604020202020204" pitchFamily="34"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a:solidFill>
                      <a:srgbClr val="0000FF"/>
                    </a:solidFill>
                    <a:latin typeface="+mj-lt"/>
                    <a:ea typeface="Times New Roman" panose="02020603050405020304" pitchFamily="18" charset="0"/>
                    <a:cs typeface="Times New Roman" panose="02020603050405020304" pitchFamily="18" charset="0"/>
                  </a:rPr>
                  <a:t>đèn 2 sáng </a:t>
                </a:r>
                <a:r>
                  <a:rPr lang="vi-VN" sz="2400" b="1" i="1" dirty="0" smtClean="0">
                    <a:solidFill>
                      <a:srgbClr val="0000FF"/>
                    </a:solidFill>
                    <a:latin typeface="+mj-lt"/>
                    <a:ea typeface="Times New Roman" panose="02020603050405020304" pitchFamily="18" charset="0"/>
                    <a:cs typeface="Times New Roman" panose="02020603050405020304" pitchFamily="18" charset="0"/>
                  </a:rPr>
                  <a:t>hơn</a:t>
                </a:r>
                <a:r>
                  <a:rPr lang="en-US" sz="2400" b="1" i="1" dirty="0" smtClean="0">
                    <a:solidFill>
                      <a:srgbClr val="0000FF"/>
                    </a:solidFill>
                    <a:latin typeface="+mj-lt"/>
                    <a:ea typeface="Times New Roman" panose="02020603050405020304" pitchFamily="18" charset="0"/>
                    <a:cs typeface="Times New Roman" panose="02020603050405020304" pitchFamily="18" charset="0"/>
                  </a:rPr>
                  <a:t>.</a:t>
                </a:r>
                <a:endParaRPr lang="en-US" sz="2400" b="1" i="1" dirty="0">
                  <a:solidFill>
                    <a:srgbClr val="0000FF"/>
                  </a:solidFill>
                  <a:latin typeface="+mj-lt"/>
                  <a:ea typeface="Times New Roman" panose="02020603050405020304" pitchFamily="18" charset="0"/>
                  <a:cs typeface="Times New Roman" panose="02020603050405020304" pitchFamily="18" charset="0"/>
                </a:endParaRPr>
              </a:p>
              <a:p>
                <a:pPr marL="28575">
                  <a:spcAft>
                    <a:spcPts val="0"/>
                  </a:spcAft>
                  <a:tabLst>
                    <a:tab pos="2743200" algn="ctr"/>
                    <a:tab pos="5486400" algn="r"/>
                  </a:tabLst>
                </a:pPr>
                <a:endParaRPr lang="en-US" sz="2400" b="1" i="1" dirty="0" smtClean="0">
                  <a:solidFill>
                    <a:srgbClr val="0000FF"/>
                  </a:solidFill>
                  <a:latin typeface="+mj-lt"/>
                  <a:ea typeface="Times New Roman" panose="02020603050405020304" pitchFamily="18" charset="0"/>
                  <a:cs typeface="Times New Roman" panose="02020603050405020304" pitchFamily="18" charset="0"/>
                </a:endParaRPr>
              </a:p>
            </p:txBody>
          </p:sp>
        </mc:Choice>
        <mc:Fallback>
          <p:sp>
            <p:nvSpPr>
              <p:cNvPr id="7" name="Rectangle 6"/>
              <p:cNvSpPr>
                <a:spLocks noRot="1" noChangeAspect="1" noMove="1" noResize="1" noEditPoints="1" noAdjustHandles="1" noChangeArrowheads="1" noChangeShapeType="1" noTextEdit="1"/>
              </p:cNvSpPr>
              <p:nvPr/>
            </p:nvSpPr>
            <p:spPr>
              <a:xfrm>
                <a:off x="2411721" y="2276394"/>
                <a:ext cx="5297620" cy="4974182"/>
              </a:xfrm>
              <a:prstGeom prst="rect">
                <a:avLst/>
              </a:prstGeom>
              <a:blipFill>
                <a:blip r:embed="rId2"/>
                <a:stretch>
                  <a:fillRect l="-1841" t="-980"/>
                </a:stretch>
              </a:blipFill>
            </p:spPr>
            <p:txBody>
              <a:bodyPr/>
              <a:lstStyle/>
              <a:p>
                <a:r>
                  <a:rPr lang="vi-VN">
                    <a:noFill/>
                  </a:rPr>
                  <a:t> </a:t>
                </a:r>
              </a:p>
            </p:txBody>
          </p:sp>
        </mc:Fallback>
      </mc:AlternateContent>
      <p:cxnSp>
        <p:nvCxnSpPr>
          <p:cNvPr id="8" name="Straight Connector 7"/>
          <p:cNvCxnSpPr/>
          <p:nvPr/>
        </p:nvCxnSpPr>
        <p:spPr>
          <a:xfrm flipV="1">
            <a:off x="7468465" y="2357573"/>
            <a:ext cx="15240" cy="4202562"/>
          </a:xfrm>
          <a:prstGeom prst="line">
            <a:avLst/>
          </a:prstGeom>
          <a:ln w="38100"/>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2" name="Rectangle 1"/>
              <p:cNvSpPr/>
              <p:nvPr/>
            </p:nvSpPr>
            <p:spPr>
              <a:xfrm>
                <a:off x="7468465" y="2260407"/>
                <a:ext cx="4841740" cy="4517006"/>
              </a:xfrm>
              <a:prstGeom prst="rect">
                <a:avLst/>
              </a:prstGeom>
            </p:spPr>
            <p:txBody>
              <a:bodyPr wrap="square">
                <a:spAutoFit/>
              </a:bodyPr>
              <a:lstStyle/>
              <a:p>
                <a:pPr marL="28575">
                  <a:spcAft>
                    <a:spcPts val="0"/>
                  </a:spcAft>
                  <a:tabLst>
                    <a:tab pos="2743200" algn="ctr"/>
                    <a:tab pos="5486400" algn="r"/>
                  </a:tabLst>
                </a:pPr>
                <a:r>
                  <a:rPr lang="vi-VN" sz="2400" b="1" i="1" dirty="0" smtClean="0">
                    <a:solidFill>
                      <a:srgbClr val="0000FF"/>
                    </a:solidFill>
                    <a:latin typeface="+mj-lt"/>
                    <a:ea typeface="Times New Roman" panose="02020603050405020304" pitchFamily="18" charset="0"/>
                    <a:cs typeface="Times New Roman" panose="02020603050405020304" pitchFamily="18" charset="0"/>
                  </a:rPr>
                  <a:t>b. </a:t>
                </a:r>
                <a14:m>
                  <m:oMath xmlns:m="http://schemas.openxmlformats.org/officeDocument/2006/math">
                    <m:sSub>
                      <m:sSubPr>
                        <m:ctrlPr>
                          <a:rPr lang="vi-VN" sz="2400" b="1" i="1">
                            <a:solidFill>
                              <a:srgbClr val="0000FF"/>
                            </a:solidFill>
                            <a:latin typeface="Cambria Math" panose="02040503050406030204" pitchFamily="18" charset="0"/>
                            <a:cs typeface="Times New Roman" panose="02020603050405020304" pitchFamily="18" charset="0"/>
                          </a:rPr>
                        </m:ctrlPr>
                      </m:sSubPr>
                      <m:e>
                        <m:r>
                          <a:rPr lang="en-US" sz="2400" b="1" i="1">
                            <a:solidFill>
                              <a:srgbClr val="0000FF"/>
                            </a:solidFill>
                            <a:latin typeface="Cambria Math" panose="02040503050406030204" pitchFamily="18" charset="0"/>
                            <a:cs typeface="Times New Roman" panose="02020603050405020304" pitchFamily="18" charset="0"/>
                          </a:rPr>
                          <m:t>𝑹</m:t>
                        </m:r>
                      </m:e>
                      <m:sub>
                        <m:r>
                          <a:rPr lang="en-US" sz="2400" b="1" i="1">
                            <a:solidFill>
                              <a:srgbClr val="0000FF"/>
                            </a:solidFill>
                            <a:latin typeface="Cambria Math" panose="02040503050406030204" pitchFamily="18" charset="0"/>
                            <a:cs typeface="Times New Roman" panose="02020603050405020304" pitchFamily="18" charset="0"/>
                          </a:rPr>
                          <m:t>𝟏</m:t>
                        </m:r>
                      </m:sub>
                    </m:sSub>
                  </m:oMath>
                </a14:m>
                <a:r>
                  <a:rPr lang="en-US" sz="2400" b="1" i="1" dirty="0">
                    <a:solidFill>
                      <a:srgbClr val="0000FF"/>
                    </a:solidFill>
                    <a:ea typeface="Times New Roman" panose="02020603050405020304" pitchFamily="18" charset="0"/>
                    <a:cs typeface="Times New Roman" panose="02020603050405020304" pitchFamily="18" charset="0"/>
                  </a:rPr>
                  <a:t> </a:t>
                </a:r>
                <a:r>
                  <a:rPr lang="en-US" sz="2400" b="1" i="1" dirty="0" smtClean="0">
                    <a:solidFill>
                      <a:srgbClr val="0000FF"/>
                    </a:solidFill>
                    <a:ea typeface="Times New Roman" panose="02020603050405020304" pitchFamily="18" charset="0"/>
                    <a:cs typeface="Times New Roman" panose="02020603050405020304" pitchFamily="18" charset="0"/>
                  </a:rPr>
                  <a:t>nt </a:t>
                </a:r>
                <a14:m>
                  <m:oMath xmlns:m="http://schemas.openxmlformats.org/officeDocument/2006/math">
                    <m:sSub>
                      <m:sSubPr>
                        <m:ctrlPr>
                          <a:rPr lang="vi-VN" sz="2400" b="1" i="1">
                            <a:solidFill>
                              <a:srgbClr val="0000FF"/>
                            </a:solidFill>
                            <a:latin typeface="Cambria Math" panose="02040503050406030204" pitchFamily="18" charset="0"/>
                            <a:cs typeface="Times New Roman" panose="02020603050405020304" pitchFamily="18" charset="0"/>
                          </a:rPr>
                        </m:ctrlPr>
                      </m:sSubPr>
                      <m:e>
                        <m:r>
                          <a:rPr lang="en-US" sz="2400" b="1" i="1">
                            <a:solidFill>
                              <a:srgbClr val="0000FF"/>
                            </a:solidFill>
                            <a:latin typeface="Cambria Math" panose="02040503050406030204" pitchFamily="18" charset="0"/>
                            <a:cs typeface="Times New Roman" panose="02020603050405020304" pitchFamily="18" charset="0"/>
                          </a:rPr>
                          <m:t>𝑹</m:t>
                        </m:r>
                      </m:e>
                      <m:sub>
                        <m:r>
                          <a:rPr lang="en-US" sz="2400" b="1" i="1">
                            <a:solidFill>
                              <a:srgbClr val="0000FF"/>
                            </a:solidFill>
                            <a:latin typeface="Cambria Math" panose="02040503050406030204" pitchFamily="18" charset="0"/>
                            <a:cs typeface="Times New Roman" panose="02020603050405020304" pitchFamily="18" charset="0"/>
                          </a:rPr>
                          <m:t>𝟐</m:t>
                        </m:r>
                      </m:sub>
                    </m:sSub>
                  </m:oMath>
                </a14:m>
                <a:endParaRPr lang="en-US" sz="2400" b="1" i="1" dirty="0" smtClean="0">
                  <a:solidFill>
                    <a:srgbClr val="0000FF"/>
                  </a:solidFill>
                  <a:latin typeface="+mj-lt"/>
                  <a:ea typeface="Times New Roman" panose="02020603050405020304" pitchFamily="18" charset="0"/>
                  <a:cs typeface="Times New Roman" panose="02020603050405020304" pitchFamily="18" charset="0"/>
                </a:endParaRPr>
              </a:p>
              <a:p>
                <a:pPr marL="28575">
                  <a:spcAft>
                    <a:spcPts val="0"/>
                  </a:spcAft>
                  <a:tabLst>
                    <a:tab pos="2743200" algn="ctr"/>
                    <a:tab pos="5486400" algn="r"/>
                  </a:tabLst>
                </a:pP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R</a:t>
                </a:r>
                <a:r>
                  <a:rPr lang="vi-VN" sz="2400" b="1" i="1" baseline="-25000" dirty="0" smtClean="0">
                    <a:solidFill>
                      <a:srgbClr val="0000FF"/>
                    </a:solidFill>
                    <a:latin typeface="+mj-lt"/>
                    <a:ea typeface="Times New Roman" panose="02020603050405020304" pitchFamily="18" charset="0"/>
                    <a:cs typeface="Times New Roman" panose="02020603050405020304" pitchFamily="18" charset="0"/>
                  </a:rPr>
                  <a:t>1</a:t>
                </a:r>
                <a:r>
                  <a:rPr lang="en-US" sz="2400" b="1" i="1" baseline="-25000"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f>
                      <m:fPr>
                        <m:ctrlPr>
                          <a:rPr lang="vi-VN" sz="2400" b="1" i="1" smtClean="0">
                            <a:solidFill>
                              <a:srgbClr val="0000FF"/>
                            </a:solidFill>
                            <a:latin typeface="Cambria Math" panose="02040503050406030204" pitchFamily="18" charset="0"/>
                            <a:cs typeface="Times New Roman" panose="02020603050405020304" pitchFamily="18" charset="0"/>
                          </a:rPr>
                        </m:ctrlPr>
                      </m:fPr>
                      <m:num>
                        <m:sSubSup>
                          <m:sSubSupPr>
                            <m:ctrlPr>
                              <a:rPr lang="vi-VN" sz="2400" b="1" i="1" smtClean="0">
                                <a:solidFill>
                                  <a:srgbClr val="0000FF"/>
                                </a:solidFill>
                                <a:latin typeface="Cambria Math" panose="02040503050406030204" pitchFamily="18" charset="0"/>
                                <a:cs typeface="Times New Roman" panose="02020603050405020304" pitchFamily="18" charset="0"/>
                              </a:rPr>
                            </m:ctrlPr>
                          </m:sSubSupPr>
                          <m:e>
                            <m:r>
                              <a:rPr lang="en-US" sz="2400" b="1" i="1" smtClean="0">
                                <a:solidFill>
                                  <a:srgbClr val="0000FF"/>
                                </a:solidFill>
                                <a:latin typeface="Cambria Math" panose="02040503050406030204" pitchFamily="18" charset="0"/>
                                <a:cs typeface="Times New Roman" panose="02020603050405020304" pitchFamily="18" charset="0"/>
                              </a:rPr>
                              <m:t>𝑼</m:t>
                            </m:r>
                          </m:e>
                          <m:sub>
                            <m:r>
                              <a:rPr lang="en-US" sz="2400" b="1" i="1" smtClean="0">
                                <a:solidFill>
                                  <a:srgbClr val="0000FF"/>
                                </a:solidFill>
                                <a:latin typeface="Cambria Math" panose="02040503050406030204" pitchFamily="18" charset="0"/>
                                <a:cs typeface="Times New Roman" panose="02020603050405020304" pitchFamily="18" charset="0"/>
                              </a:rPr>
                              <m:t>đ</m:t>
                            </m:r>
                            <m:r>
                              <a:rPr lang="en-US" sz="2400" b="1" i="1" smtClean="0">
                                <a:solidFill>
                                  <a:srgbClr val="0000FF"/>
                                </a:solidFill>
                                <a:latin typeface="Cambria Math" panose="02040503050406030204" pitchFamily="18" charset="0"/>
                                <a:cs typeface="Times New Roman" panose="02020603050405020304" pitchFamily="18" charset="0"/>
                              </a:rPr>
                              <m:t>𝒎</m:t>
                            </m:r>
                            <m:r>
                              <a:rPr lang="en-US" sz="2400" b="1" i="1" smtClean="0">
                                <a:solidFill>
                                  <a:srgbClr val="0000FF"/>
                                </a:solidFill>
                                <a:latin typeface="Cambria Math" panose="02040503050406030204" pitchFamily="18" charset="0"/>
                                <a:cs typeface="Times New Roman" panose="02020603050405020304" pitchFamily="18" charset="0"/>
                              </a:rPr>
                              <m:t>𝟏</m:t>
                            </m:r>
                          </m:sub>
                          <m:sup>
                            <m:r>
                              <a:rPr lang="en-US" sz="2400" b="1" i="1" smtClean="0">
                                <a:solidFill>
                                  <a:srgbClr val="0000FF"/>
                                </a:solidFill>
                                <a:latin typeface="Cambria Math" panose="02040503050406030204" pitchFamily="18" charset="0"/>
                                <a:cs typeface="Times New Roman" panose="02020603050405020304" pitchFamily="18" charset="0"/>
                              </a:rPr>
                              <m:t>𝟐</m:t>
                            </m:r>
                          </m:sup>
                        </m:sSubSup>
                      </m:num>
                      <m:den>
                        <m:sSub>
                          <m:sSubPr>
                            <m:ctrlPr>
                              <a:rPr lang="vi-VN" sz="2400" b="1" i="1" smtClean="0">
                                <a:solidFill>
                                  <a:srgbClr val="0000FF"/>
                                </a:solidFill>
                                <a:latin typeface="Cambria Math" panose="02040503050406030204" pitchFamily="18" charset="0"/>
                                <a:cs typeface="Times New Roman" panose="02020603050405020304" pitchFamily="18" charset="0"/>
                              </a:rPr>
                            </m:ctrlPr>
                          </m:sSubPr>
                          <m:e>
                            <m:r>
                              <a:rPr lang="en-US" sz="2400" b="1" i="1" smtClean="0">
                                <a:solidFill>
                                  <a:srgbClr val="0000FF"/>
                                </a:solidFill>
                                <a:latin typeface="Cambria Math" panose="02040503050406030204" pitchFamily="18" charset="0"/>
                                <a:cs typeface="Times New Roman" panose="02020603050405020304" pitchFamily="18" charset="0"/>
                              </a:rPr>
                              <m:t>𝑷</m:t>
                            </m:r>
                          </m:e>
                          <m:sub>
                            <m:r>
                              <a:rPr lang="en-US" sz="2400" b="1" i="1" smtClean="0">
                                <a:solidFill>
                                  <a:srgbClr val="0000FF"/>
                                </a:solidFill>
                                <a:latin typeface="Cambria Math" panose="02040503050406030204" pitchFamily="18" charset="0"/>
                                <a:cs typeface="Times New Roman" panose="02020603050405020304" pitchFamily="18" charset="0"/>
                              </a:rPr>
                              <m:t>đ</m:t>
                            </m:r>
                            <m:r>
                              <a:rPr lang="en-US" sz="2400" b="1" i="1" smtClean="0">
                                <a:solidFill>
                                  <a:srgbClr val="0000FF"/>
                                </a:solidFill>
                                <a:latin typeface="Cambria Math" panose="02040503050406030204" pitchFamily="18" charset="0"/>
                                <a:cs typeface="Times New Roman" panose="02020603050405020304" pitchFamily="18" charset="0"/>
                              </a:rPr>
                              <m:t>𝒎</m:t>
                            </m:r>
                            <m:r>
                              <a:rPr lang="en-US" sz="2400" b="1" i="1" smtClean="0">
                                <a:solidFill>
                                  <a:srgbClr val="0000FF"/>
                                </a:solidFill>
                                <a:latin typeface="Cambria Math" panose="02040503050406030204" pitchFamily="18" charset="0"/>
                                <a:cs typeface="Times New Roman" panose="02020603050405020304" pitchFamily="18" charset="0"/>
                              </a:rPr>
                              <m:t>𝟏</m:t>
                            </m:r>
                          </m:sub>
                        </m:sSub>
                      </m:den>
                    </m:f>
                  </m:oMath>
                </a14:m>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f>
                      <m:fPr>
                        <m:ctrlPr>
                          <a:rPr lang="vi-VN" sz="2400" b="1" i="1">
                            <a:solidFill>
                              <a:srgbClr val="0000FF"/>
                            </a:solidFill>
                            <a:latin typeface="Cambria Math" panose="02040503050406030204" pitchFamily="18" charset="0"/>
                            <a:cs typeface="Times New Roman" panose="02020603050405020304" pitchFamily="18" charset="0"/>
                          </a:rPr>
                        </m:ctrlPr>
                      </m:fPr>
                      <m:num>
                        <m:sSup>
                          <m:sSupPr>
                            <m:ctrlPr>
                              <a:rPr lang="vi-VN" sz="2400" b="1" i="1" smtClean="0">
                                <a:solidFill>
                                  <a:srgbClr val="0000FF"/>
                                </a:solidFill>
                                <a:latin typeface="Cambria Math" panose="02040503050406030204" pitchFamily="18" charset="0"/>
                                <a:cs typeface="Times New Roman" panose="02020603050405020304" pitchFamily="18" charset="0"/>
                              </a:rPr>
                            </m:ctrlPr>
                          </m:sSupPr>
                          <m:e>
                            <m:r>
                              <a:rPr lang="en-US" sz="2400" b="1" i="1" smtClean="0">
                                <a:solidFill>
                                  <a:srgbClr val="0000FF"/>
                                </a:solidFill>
                                <a:latin typeface="Cambria Math" panose="02040503050406030204" pitchFamily="18" charset="0"/>
                                <a:cs typeface="Times New Roman" panose="02020603050405020304" pitchFamily="18" charset="0"/>
                              </a:rPr>
                              <m:t>𝟏𝟐𝟎</m:t>
                            </m:r>
                          </m:e>
                          <m:sup>
                            <m:r>
                              <a:rPr lang="en-US" sz="2400" b="1" i="1" smtClean="0">
                                <a:solidFill>
                                  <a:srgbClr val="0000FF"/>
                                </a:solidFill>
                                <a:latin typeface="Cambria Math" panose="02040503050406030204" pitchFamily="18" charset="0"/>
                                <a:cs typeface="Times New Roman" panose="02020603050405020304" pitchFamily="18" charset="0"/>
                              </a:rPr>
                              <m:t>𝟐</m:t>
                            </m:r>
                          </m:sup>
                        </m:sSup>
                      </m:num>
                      <m:den>
                        <m:r>
                          <a:rPr lang="en-US" sz="2400" b="1" i="1" smtClean="0">
                            <a:solidFill>
                              <a:srgbClr val="0000FF"/>
                            </a:solidFill>
                            <a:latin typeface="Cambria Math" panose="02040503050406030204" pitchFamily="18" charset="0"/>
                            <a:cs typeface="Times New Roman" panose="02020603050405020304" pitchFamily="18" charset="0"/>
                          </a:rPr>
                          <m:t>𝟒𝟎</m:t>
                        </m:r>
                      </m:den>
                    </m:f>
                  </m:oMath>
                </a14:m>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360(Ω</a:t>
                </a:r>
                <a:r>
                  <a:rPr lang="vi-VN" sz="2400" b="1" i="1" dirty="0">
                    <a:solidFill>
                      <a:srgbClr val="0000FF"/>
                    </a:solidFill>
                    <a:latin typeface="+mj-lt"/>
                    <a:ea typeface="Times New Roman" panose="02020603050405020304" pitchFamily="18" charset="0"/>
                    <a:cs typeface="Times New Roman" panose="02020603050405020304" pitchFamily="18" charset="0"/>
                  </a:rPr>
                  <a:t>) </a:t>
                </a:r>
              </a:p>
              <a:p>
                <a:pPr marL="28575">
                  <a:spcAft>
                    <a:spcPts val="0"/>
                  </a:spcAft>
                  <a:tabLst>
                    <a:tab pos="2743200" algn="ctr"/>
                    <a:tab pos="5486400" algn="r"/>
                  </a:tabLst>
                </a:pPr>
                <a:r>
                  <a:rPr lang="vi-VN" sz="2400" b="1" i="1" dirty="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R</a:t>
                </a:r>
                <a:r>
                  <a:rPr lang="vi-VN" sz="2400" b="1" i="1" baseline="-25000" dirty="0" smtClean="0">
                    <a:solidFill>
                      <a:srgbClr val="0000FF"/>
                    </a:solidFill>
                    <a:latin typeface="+mj-lt"/>
                    <a:ea typeface="Times New Roman" panose="02020603050405020304" pitchFamily="18" charset="0"/>
                    <a:cs typeface="Times New Roman" panose="02020603050405020304" pitchFamily="18" charset="0"/>
                  </a:rPr>
                  <a:t>2</a:t>
                </a:r>
                <a:r>
                  <a:rPr lang="en-US" sz="2400" b="1" i="1" baseline="-25000"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f>
                      <m:fPr>
                        <m:ctrlPr>
                          <a:rPr lang="vi-VN" sz="2400" b="1" i="1">
                            <a:solidFill>
                              <a:srgbClr val="0000FF"/>
                            </a:solidFill>
                            <a:latin typeface="Cambria Math" panose="02040503050406030204" pitchFamily="18" charset="0"/>
                            <a:cs typeface="Times New Roman" panose="02020603050405020304" pitchFamily="18" charset="0"/>
                          </a:rPr>
                        </m:ctrlPr>
                      </m:fPr>
                      <m:num>
                        <m:sSubSup>
                          <m:sSubSupPr>
                            <m:ctrlPr>
                              <a:rPr lang="vi-VN" sz="2400" b="1" i="1">
                                <a:solidFill>
                                  <a:srgbClr val="0000FF"/>
                                </a:solidFill>
                                <a:latin typeface="Cambria Math" panose="02040503050406030204" pitchFamily="18" charset="0"/>
                                <a:cs typeface="Times New Roman" panose="02020603050405020304" pitchFamily="18" charset="0"/>
                              </a:rPr>
                            </m:ctrlPr>
                          </m:sSubSupPr>
                          <m:e>
                            <m:r>
                              <a:rPr lang="en-US" sz="2400" b="1" i="1">
                                <a:solidFill>
                                  <a:srgbClr val="0000FF"/>
                                </a:solidFill>
                                <a:latin typeface="Cambria Math" panose="02040503050406030204" pitchFamily="18" charset="0"/>
                                <a:cs typeface="Times New Roman" panose="02020603050405020304" pitchFamily="18" charset="0"/>
                              </a:rPr>
                              <m:t>𝑼</m:t>
                            </m:r>
                          </m:e>
                          <m:sub>
                            <m:r>
                              <a:rPr lang="en-US" sz="2400" b="1" i="1">
                                <a:solidFill>
                                  <a:srgbClr val="0000FF"/>
                                </a:solidFill>
                                <a:latin typeface="Cambria Math" panose="02040503050406030204" pitchFamily="18" charset="0"/>
                                <a:cs typeface="Times New Roman" panose="02020603050405020304" pitchFamily="18" charset="0"/>
                              </a:rPr>
                              <m:t>đ</m:t>
                            </m:r>
                            <m:r>
                              <a:rPr lang="en-US" sz="2400" b="1" i="1">
                                <a:solidFill>
                                  <a:srgbClr val="0000FF"/>
                                </a:solidFill>
                                <a:latin typeface="Cambria Math" panose="02040503050406030204" pitchFamily="18" charset="0"/>
                                <a:cs typeface="Times New Roman" panose="02020603050405020304" pitchFamily="18" charset="0"/>
                              </a:rPr>
                              <m:t>𝒎</m:t>
                            </m:r>
                            <m:r>
                              <a:rPr lang="en-US" sz="2400" b="1" i="1" smtClean="0">
                                <a:solidFill>
                                  <a:srgbClr val="0000FF"/>
                                </a:solidFill>
                                <a:latin typeface="Cambria Math" panose="02040503050406030204" pitchFamily="18" charset="0"/>
                                <a:cs typeface="Times New Roman" panose="02020603050405020304" pitchFamily="18" charset="0"/>
                              </a:rPr>
                              <m:t>𝟐</m:t>
                            </m:r>
                          </m:sub>
                          <m:sup>
                            <m:r>
                              <a:rPr lang="en-US" sz="2400" b="1" i="1">
                                <a:solidFill>
                                  <a:srgbClr val="0000FF"/>
                                </a:solidFill>
                                <a:latin typeface="Cambria Math" panose="02040503050406030204" pitchFamily="18" charset="0"/>
                                <a:cs typeface="Times New Roman" panose="02020603050405020304" pitchFamily="18" charset="0"/>
                              </a:rPr>
                              <m:t>𝟐</m:t>
                            </m:r>
                          </m:sup>
                        </m:sSubSup>
                      </m:num>
                      <m:den>
                        <m:sSub>
                          <m:sSubPr>
                            <m:ctrlPr>
                              <a:rPr lang="vi-VN" sz="2400" b="1" i="1">
                                <a:solidFill>
                                  <a:srgbClr val="0000FF"/>
                                </a:solidFill>
                                <a:latin typeface="Cambria Math" panose="02040503050406030204" pitchFamily="18" charset="0"/>
                                <a:cs typeface="Times New Roman" panose="02020603050405020304" pitchFamily="18" charset="0"/>
                              </a:rPr>
                            </m:ctrlPr>
                          </m:sSubPr>
                          <m:e>
                            <m:r>
                              <a:rPr lang="en-US" sz="2400" b="1" i="1">
                                <a:solidFill>
                                  <a:srgbClr val="0000FF"/>
                                </a:solidFill>
                                <a:latin typeface="Cambria Math" panose="02040503050406030204" pitchFamily="18" charset="0"/>
                                <a:cs typeface="Times New Roman" panose="02020603050405020304" pitchFamily="18" charset="0"/>
                              </a:rPr>
                              <m:t>𝑷</m:t>
                            </m:r>
                          </m:e>
                          <m:sub>
                            <m:r>
                              <a:rPr lang="en-US" sz="2400" b="1" i="1">
                                <a:solidFill>
                                  <a:srgbClr val="0000FF"/>
                                </a:solidFill>
                                <a:latin typeface="Cambria Math" panose="02040503050406030204" pitchFamily="18" charset="0"/>
                                <a:cs typeface="Times New Roman" panose="02020603050405020304" pitchFamily="18" charset="0"/>
                              </a:rPr>
                              <m:t>đ</m:t>
                            </m:r>
                            <m:r>
                              <a:rPr lang="en-US" sz="2400" b="1" i="1">
                                <a:solidFill>
                                  <a:srgbClr val="0000FF"/>
                                </a:solidFill>
                                <a:latin typeface="Cambria Math" panose="02040503050406030204" pitchFamily="18" charset="0"/>
                                <a:cs typeface="Times New Roman" panose="02020603050405020304" pitchFamily="18" charset="0"/>
                              </a:rPr>
                              <m:t>𝒎</m:t>
                            </m:r>
                            <m:r>
                              <a:rPr lang="en-US" sz="2400" b="1" i="1" smtClean="0">
                                <a:solidFill>
                                  <a:srgbClr val="0000FF"/>
                                </a:solidFill>
                                <a:latin typeface="Cambria Math" panose="02040503050406030204" pitchFamily="18" charset="0"/>
                                <a:cs typeface="Times New Roman" panose="02020603050405020304" pitchFamily="18" charset="0"/>
                              </a:rPr>
                              <m:t>𝟐</m:t>
                            </m:r>
                          </m:sub>
                        </m:sSub>
                      </m:den>
                    </m:f>
                  </m:oMath>
                </a14:m>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f>
                      <m:fPr>
                        <m:ctrlPr>
                          <a:rPr lang="vi-VN" sz="2400" b="1" i="1">
                            <a:solidFill>
                              <a:srgbClr val="0000FF"/>
                            </a:solidFill>
                            <a:latin typeface="Cambria Math" panose="02040503050406030204" pitchFamily="18" charset="0"/>
                            <a:cs typeface="Times New Roman" panose="02020603050405020304" pitchFamily="18" charset="0"/>
                          </a:rPr>
                        </m:ctrlPr>
                      </m:fPr>
                      <m:num>
                        <m:sSup>
                          <m:sSupPr>
                            <m:ctrlPr>
                              <a:rPr lang="vi-VN" sz="2400" b="1" i="1">
                                <a:solidFill>
                                  <a:srgbClr val="0000FF"/>
                                </a:solidFill>
                                <a:latin typeface="Cambria Math" panose="02040503050406030204" pitchFamily="18" charset="0"/>
                                <a:cs typeface="Times New Roman" panose="02020603050405020304" pitchFamily="18" charset="0"/>
                              </a:rPr>
                            </m:ctrlPr>
                          </m:sSupPr>
                          <m:e>
                            <m:r>
                              <a:rPr lang="en-US" sz="2400" b="1" i="1">
                                <a:solidFill>
                                  <a:srgbClr val="0000FF"/>
                                </a:solidFill>
                                <a:latin typeface="Cambria Math" panose="02040503050406030204" pitchFamily="18" charset="0"/>
                                <a:cs typeface="Times New Roman" panose="02020603050405020304" pitchFamily="18" charset="0"/>
                              </a:rPr>
                              <m:t>𝟏𝟐𝟎</m:t>
                            </m:r>
                          </m:e>
                          <m:sup>
                            <m:r>
                              <a:rPr lang="en-US" sz="2400" b="1" i="1">
                                <a:solidFill>
                                  <a:srgbClr val="0000FF"/>
                                </a:solidFill>
                                <a:latin typeface="Cambria Math" panose="02040503050406030204" pitchFamily="18" charset="0"/>
                                <a:cs typeface="Times New Roman" panose="02020603050405020304" pitchFamily="18" charset="0"/>
                              </a:rPr>
                              <m:t>𝟐</m:t>
                            </m:r>
                          </m:sup>
                        </m:sSup>
                      </m:num>
                      <m:den>
                        <m:r>
                          <a:rPr lang="en-US" sz="2400" b="1" i="1" smtClean="0">
                            <a:solidFill>
                              <a:srgbClr val="0000FF"/>
                            </a:solidFill>
                            <a:latin typeface="Cambria Math" panose="02040503050406030204" pitchFamily="18" charset="0"/>
                            <a:cs typeface="Times New Roman" panose="02020603050405020304" pitchFamily="18" charset="0"/>
                          </a:rPr>
                          <m:t>𝟔</m:t>
                        </m:r>
                        <m:r>
                          <a:rPr lang="en-US" sz="2400" b="1" i="1">
                            <a:solidFill>
                              <a:srgbClr val="0000FF"/>
                            </a:solidFill>
                            <a:latin typeface="Cambria Math" panose="02040503050406030204" pitchFamily="18" charset="0"/>
                            <a:cs typeface="Times New Roman" panose="02020603050405020304" pitchFamily="18" charset="0"/>
                          </a:rPr>
                          <m:t>𝟎</m:t>
                        </m:r>
                      </m:den>
                    </m:f>
                  </m:oMath>
                </a14:m>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240(Ω</a:t>
                </a:r>
                <a:r>
                  <a:rPr lang="vi-VN" sz="2400" b="1" i="1" dirty="0">
                    <a:solidFill>
                      <a:srgbClr val="0000FF"/>
                    </a:solidFill>
                    <a:latin typeface="+mj-lt"/>
                    <a:ea typeface="Times New Roman" panose="02020603050405020304" pitchFamily="18" charset="0"/>
                    <a:cs typeface="Times New Roman" panose="02020603050405020304" pitchFamily="18" charset="0"/>
                  </a:rPr>
                  <a:t>)</a:t>
                </a:r>
              </a:p>
              <a:p>
                <a:pPr marL="28575">
                  <a:spcAft>
                    <a:spcPts val="0"/>
                  </a:spcAft>
                  <a:tabLst>
                    <a:tab pos="2743200" algn="ctr"/>
                    <a:tab pos="5486400" algn="r"/>
                  </a:tabLst>
                </a:pPr>
                <a:r>
                  <a:rPr lang="vi-VN" sz="2400" b="1" i="1" dirty="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R</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R</a:t>
                </a:r>
                <a:r>
                  <a:rPr lang="vi-VN" sz="2400" b="1" i="1" baseline="-25000" dirty="0" smtClean="0">
                    <a:solidFill>
                      <a:srgbClr val="0000FF"/>
                    </a:solidFill>
                    <a:latin typeface="+mj-lt"/>
                    <a:ea typeface="Times New Roman" panose="02020603050405020304" pitchFamily="18" charset="0"/>
                    <a:cs typeface="Times New Roman" panose="02020603050405020304" pitchFamily="18" charset="0"/>
                  </a:rPr>
                  <a:t>1</a:t>
                </a:r>
                <a:r>
                  <a:rPr lang="vi-VN" sz="2400" b="1" i="1" dirty="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R</a:t>
                </a:r>
                <a:r>
                  <a:rPr lang="vi-VN" sz="2400" b="1" i="1" baseline="-25000" dirty="0" smtClean="0">
                    <a:solidFill>
                      <a:srgbClr val="0000FF"/>
                    </a:solidFill>
                    <a:latin typeface="+mj-lt"/>
                    <a:ea typeface="Times New Roman" panose="02020603050405020304" pitchFamily="18" charset="0"/>
                    <a:cs typeface="Times New Roman" panose="02020603050405020304" pitchFamily="18" charset="0"/>
                  </a:rPr>
                  <a:t>2</a:t>
                </a:r>
                <a:r>
                  <a:rPr lang="en-US" sz="2400" b="1" i="1" baseline="-25000"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360</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240</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600(Ω</a:t>
                </a:r>
                <a:r>
                  <a:rPr lang="vi-VN" sz="2400" b="1" i="1" dirty="0">
                    <a:solidFill>
                      <a:srgbClr val="0000FF"/>
                    </a:solidFill>
                    <a:latin typeface="+mj-lt"/>
                    <a:ea typeface="Times New Roman" panose="02020603050405020304" pitchFamily="18" charset="0"/>
                    <a:cs typeface="Times New Roman" panose="02020603050405020304" pitchFamily="18" charset="0"/>
                  </a:rPr>
                  <a:t>)	</a:t>
                </a:r>
              </a:p>
              <a:p>
                <a:pPr marL="28575">
                  <a:spcAft>
                    <a:spcPts val="0"/>
                  </a:spcAft>
                  <a:tabLst>
                    <a:tab pos="2743200" algn="ctr"/>
                    <a:tab pos="5486400" algn="r"/>
                  </a:tabLst>
                </a:pPr>
                <a:r>
                  <a:rPr lang="vi-VN" sz="2400" b="1" i="1" dirty="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sSub>
                      <m:sSubPr>
                        <m:ctrlPr>
                          <a:rPr lang="vi-VN" sz="2400" b="1" i="1">
                            <a:solidFill>
                              <a:srgbClr val="0000FF"/>
                            </a:solidFill>
                            <a:latin typeface="Cambria Math" panose="02040503050406030204" pitchFamily="18" charset="0"/>
                            <a:cs typeface="Times New Roman" panose="02020603050405020304" pitchFamily="18" charset="0"/>
                          </a:rPr>
                        </m:ctrlPr>
                      </m:sSubPr>
                      <m:e>
                        <m:r>
                          <a:rPr lang="en-US" sz="2400" b="1" i="1">
                            <a:solidFill>
                              <a:srgbClr val="0000FF"/>
                            </a:solidFill>
                            <a:latin typeface="Cambria Math" panose="02040503050406030204" pitchFamily="18" charset="0"/>
                            <a:cs typeface="Times New Roman" panose="02020603050405020304" pitchFamily="18" charset="0"/>
                          </a:rPr>
                          <m:t>𝑰</m:t>
                        </m:r>
                      </m:e>
                      <m:sub>
                        <m:r>
                          <a:rPr lang="en-US" sz="2400" b="1" i="1">
                            <a:solidFill>
                              <a:srgbClr val="0000FF"/>
                            </a:solidFill>
                            <a:latin typeface="Cambria Math" panose="02040503050406030204" pitchFamily="18" charset="0"/>
                            <a:cs typeface="Times New Roman" panose="02020603050405020304" pitchFamily="18" charset="0"/>
                          </a:rPr>
                          <m:t>𝟏</m:t>
                        </m:r>
                      </m:sub>
                    </m:sSub>
                  </m:oMath>
                </a14:m>
                <a:r>
                  <a:rPr lang="en-US" sz="2400" b="1" i="1" dirty="0">
                    <a:solidFill>
                      <a:srgbClr val="0000FF"/>
                    </a:solidFill>
                    <a:ea typeface="Times New Roman" panose="02020603050405020304" pitchFamily="18" charset="0"/>
                    <a:cs typeface="Times New Roman" panose="02020603050405020304" pitchFamily="18" charset="0"/>
                  </a:rPr>
                  <a:t> </a:t>
                </a:r>
                <a:r>
                  <a:rPr lang="vi-VN" sz="2400" b="1" i="1" dirty="0">
                    <a:solidFill>
                      <a:srgbClr val="0000FF"/>
                    </a:solidFill>
                    <a:ea typeface="Times New Roman" panose="02020603050405020304" pitchFamily="18" charset="0"/>
                    <a:cs typeface="Times New Roman" panose="02020603050405020304" pitchFamily="18" charset="0"/>
                  </a:rPr>
                  <a:t>=</a:t>
                </a:r>
                <a:r>
                  <a:rPr lang="en-US" sz="2400" b="1" i="1" dirty="0">
                    <a:solidFill>
                      <a:srgbClr val="0000FF"/>
                    </a:solidFill>
                    <a:ea typeface="Times New Roman" panose="02020603050405020304" pitchFamily="18" charset="0"/>
                    <a:cs typeface="Times New Roman" panose="02020603050405020304" pitchFamily="18" charset="0"/>
                  </a:rPr>
                  <a:t> </a:t>
                </a:r>
                <a14:m>
                  <m:oMath xmlns:m="http://schemas.openxmlformats.org/officeDocument/2006/math">
                    <m:sSub>
                      <m:sSubPr>
                        <m:ctrlPr>
                          <a:rPr lang="vi-VN" sz="2400" b="1" i="1">
                            <a:solidFill>
                              <a:srgbClr val="0000FF"/>
                            </a:solidFill>
                            <a:latin typeface="Cambria Math" panose="02040503050406030204" pitchFamily="18" charset="0"/>
                            <a:cs typeface="Times New Roman" panose="02020603050405020304" pitchFamily="18" charset="0"/>
                          </a:rPr>
                        </m:ctrlPr>
                      </m:sSubPr>
                      <m:e>
                        <m:r>
                          <a:rPr lang="en-US" sz="2400" b="1" i="1">
                            <a:solidFill>
                              <a:srgbClr val="0000FF"/>
                            </a:solidFill>
                            <a:latin typeface="Cambria Math" panose="02040503050406030204" pitchFamily="18" charset="0"/>
                            <a:cs typeface="Times New Roman" panose="02020603050405020304" pitchFamily="18" charset="0"/>
                          </a:rPr>
                          <m:t>𝑰</m:t>
                        </m:r>
                      </m:e>
                      <m:sub>
                        <m:r>
                          <a:rPr lang="en-US" sz="2400" b="1" i="1" smtClean="0">
                            <a:solidFill>
                              <a:srgbClr val="0000FF"/>
                            </a:solidFill>
                            <a:latin typeface="Cambria Math" panose="02040503050406030204" pitchFamily="18" charset="0"/>
                            <a:cs typeface="Times New Roman" panose="02020603050405020304" pitchFamily="18" charset="0"/>
                          </a:rPr>
                          <m:t>𝟐</m:t>
                        </m:r>
                      </m:sub>
                    </m:sSub>
                  </m:oMath>
                </a14:m>
                <a:r>
                  <a:rPr lang="en-US" sz="2400" b="1" i="1" dirty="0">
                    <a:solidFill>
                      <a:srgbClr val="0000FF"/>
                    </a:solidFill>
                    <a:ea typeface="Times New Roman" panose="02020603050405020304" pitchFamily="18" charset="0"/>
                    <a:cs typeface="Times New Roman" panose="02020603050405020304" pitchFamily="18" charset="0"/>
                  </a:rPr>
                  <a:t> </a:t>
                </a:r>
                <a:r>
                  <a:rPr lang="vi-VN" sz="2400" b="1" i="1" dirty="0">
                    <a:solidFill>
                      <a:srgbClr val="0000FF"/>
                    </a:solidFill>
                    <a:ea typeface="Times New Roman" panose="02020603050405020304" pitchFamily="18" charset="0"/>
                    <a:cs typeface="Times New Roman" panose="02020603050405020304" pitchFamily="18" charset="0"/>
                  </a:rPr>
                  <a:t>=</a:t>
                </a:r>
                <a:r>
                  <a:rPr lang="en-US" sz="2400" b="1" i="1" dirty="0">
                    <a:solidFill>
                      <a:srgbClr val="0000FF"/>
                    </a:solidFill>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I</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14:m>
                  <m:oMath xmlns:m="http://schemas.openxmlformats.org/officeDocument/2006/math">
                    <m:f>
                      <m:fPr>
                        <m:ctrlPr>
                          <a:rPr lang="vi-VN" sz="2400" b="1" i="1">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𝑼</m:t>
                        </m:r>
                      </m:num>
                      <m:den>
                        <m:r>
                          <a:rPr lang="en-US" sz="2400" b="1" i="1" smtClean="0">
                            <a:solidFill>
                              <a:srgbClr val="0000FF"/>
                            </a:solidFill>
                            <a:latin typeface="Cambria Math" panose="02040503050406030204" pitchFamily="18" charset="0"/>
                            <a:cs typeface="Times New Roman" panose="02020603050405020304" pitchFamily="18" charset="0"/>
                          </a:rPr>
                          <m:t>𝑹</m:t>
                        </m:r>
                      </m:den>
                    </m:f>
                  </m:oMath>
                </a14:m>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ea typeface="Times New Roman" panose="02020603050405020304" pitchFamily="18" charset="0"/>
                    <a:cs typeface="Times New Roman" panose="02020603050405020304" pitchFamily="18" charset="0"/>
                  </a:rPr>
                  <a:t> </a:t>
                </a:r>
                <a14:m>
                  <m:oMath xmlns:m="http://schemas.openxmlformats.org/officeDocument/2006/math">
                    <m:f>
                      <m:fPr>
                        <m:ctrlPr>
                          <a:rPr lang="vi-VN" sz="2400" b="1" i="1">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𝟏𝟐𝟎</m:t>
                        </m:r>
                      </m:num>
                      <m:den>
                        <m:r>
                          <a:rPr lang="en-US" sz="2400" b="1" i="1" smtClean="0">
                            <a:solidFill>
                              <a:srgbClr val="0000FF"/>
                            </a:solidFill>
                            <a:latin typeface="Cambria Math" panose="02040503050406030204" pitchFamily="18" charset="0"/>
                            <a:cs typeface="Times New Roman" panose="02020603050405020304" pitchFamily="18" charset="0"/>
                          </a:rPr>
                          <m:t>𝟔𝟎</m:t>
                        </m:r>
                      </m:den>
                    </m:f>
                  </m:oMath>
                </a14:m>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0,2</a:t>
                </a:r>
                <a:r>
                  <a:rPr lang="en-US" sz="2400" b="1" i="1" dirty="0" smtClean="0">
                    <a:solidFill>
                      <a:srgbClr val="0000FF"/>
                    </a:solidFill>
                    <a:latin typeface="+mj-lt"/>
                    <a:ea typeface="Times New Roman" panose="02020603050405020304" pitchFamily="18" charset="0"/>
                    <a:cs typeface="Times New Roman" panose="02020603050405020304" pitchFamily="18" charset="0"/>
                  </a:rPr>
                  <a:t> </a:t>
                </a:r>
                <a:r>
                  <a:rPr lang="vi-VN" sz="2400" b="1" i="1" dirty="0" smtClean="0">
                    <a:solidFill>
                      <a:srgbClr val="0000FF"/>
                    </a:solidFill>
                    <a:latin typeface="+mj-lt"/>
                    <a:ea typeface="Times New Roman" panose="02020603050405020304" pitchFamily="18" charset="0"/>
                    <a:cs typeface="Times New Roman" panose="02020603050405020304" pitchFamily="18" charset="0"/>
                  </a:rPr>
                  <a:t>(</a:t>
                </a:r>
                <a:r>
                  <a:rPr lang="vi-VN" sz="2400" b="1" i="1" dirty="0">
                    <a:solidFill>
                      <a:srgbClr val="0000FF"/>
                    </a:solidFill>
                    <a:latin typeface="+mj-lt"/>
                    <a:ea typeface="Times New Roman" panose="02020603050405020304" pitchFamily="18" charset="0"/>
                    <a:cs typeface="Times New Roman" panose="02020603050405020304" pitchFamily="18" charset="0"/>
                  </a:rPr>
                  <a:t>A)</a:t>
                </a:r>
              </a:p>
              <a:p>
                <a:pPr indent="273050"/>
                <a:r>
                  <a:rPr lang="en-US" sz="3200" b="1" i="1" dirty="0">
                    <a:solidFill>
                      <a:srgbClr val="0000FF"/>
                    </a:solidFill>
                    <a:latin typeface=".VnCommercial Script" panose="020B7200000000000000" pitchFamily="34" charset="0"/>
                    <a:cs typeface="Times New Roman" panose="02020603050405020304" pitchFamily="18" charset="0"/>
                  </a:rPr>
                  <a:t>P</a:t>
                </a:r>
                <a:r>
                  <a:rPr lang="en-US" b="1" i="1" dirty="0">
                    <a:solidFill>
                      <a:srgbClr val="0000FF"/>
                    </a:solidFill>
                    <a:latin typeface=".VnCommercial Script" panose="020B7200000000000000" pitchFamily="34" charset="0"/>
                    <a:cs typeface="Times New Roman" panose="02020603050405020304" pitchFamily="18" charset="0"/>
                  </a:rPr>
                  <a:t> </a:t>
                </a:r>
                <a:r>
                  <a:rPr lang="vi-VN" sz="2400" b="1" i="1" baseline="-25000" dirty="0" smtClean="0">
                    <a:solidFill>
                      <a:srgbClr val="0000FF"/>
                    </a:solidFill>
                    <a:latin typeface="+mj-lt"/>
                    <a:ea typeface="Times New Roman" panose="02020603050405020304" pitchFamily="18" charset="0"/>
                  </a:rPr>
                  <a:t>1</a:t>
                </a:r>
                <a:r>
                  <a:rPr lang="en-US" sz="2400" b="1" i="1" baseline="-25000"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14:m>
                  <m:oMath xmlns:m="http://schemas.openxmlformats.org/officeDocument/2006/math">
                    <m:sSubSup>
                      <m:sSubSupPr>
                        <m:ctrlPr>
                          <a:rPr lang="vi-VN" sz="2400" b="1" i="1" dirty="0" smtClean="0">
                            <a:solidFill>
                              <a:srgbClr val="0000FF"/>
                            </a:solidFill>
                            <a:latin typeface="Cambria Math" panose="02040503050406030204" pitchFamily="18" charset="0"/>
                          </a:rPr>
                        </m:ctrlPr>
                      </m:sSubSupPr>
                      <m:e>
                        <m:r>
                          <a:rPr lang="en-US" sz="2400" b="1" i="1" dirty="0" smtClean="0">
                            <a:solidFill>
                              <a:srgbClr val="0000FF"/>
                            </a:solidFill>
                            <a:latin typeface="Cambria Math" panose="02040503050406030204" pitchFamily="18" charset="0"/>
                          </a:rPr>
                          <m:t>𝑰</m:t>
                        </m:r>
                      </m:e>
                      <m:sub>
                        <m:r>
                          <a:rPr lang="en-US" sz="2400" b="1" i="1" dirty="0" smtClean="0">
                            <a:solidFill>
                              <a:srgbClr val="0000FF"/>
                            </a:solidFill>
                            <a:latin typeface="Cambria Math" panose="02040503050406030204" pitchFamily="18" charset="0"/>
                          </a:rPr>
                          <m:t>𝟏</m:t>
                        </m:r>
                      </m:sub>
                      <m:sup>
                        <m:r>
                          <a:rPr lang="en-US" sz="2400" b="1" i="1" dirty="0" smtClean="0">
                            <a:solidFill>
                              <a:srgbClr val="0000FF"/>
                            </a:solidFill>
                            <a:latin typeface="Cambria Math" panose="02040503050406030204" pitchFamily="18" charset="0"/>
                          </a:rPr>
                          <m:t>𝟐</m:t>
                        </m:r>
                      </m:sup>
                    </m:sSubSup>
                    <m:r>
                      <a:rPr lang="en-US" sz="2400" b="1" i="1" dirty="0" smtClean="0">
                        <a:solidFill>
                          <a:srgbClr val="0000FF"/>
                        </a:solidFill>
                        <a:latin typeface="Cambria Math" panose="02040503050406030204" pitchFamily="18" charset="0"/>
                        <a:ea typeface="Times New Roman" panose="02020603050405020304" pitchFamily="18" charset="0"/>
                      </a:rPr>
                      <m:t>. </m:t>
                    </m:r>
                  </m:oMath>
                </a14:m>
                <a:r>
                  <a:rPr lang="vi-VN" sz="2400" b="1" i="1" dirty="0" smtClean="0">
                    <a:solidFill>
                      <a:srgbClr val="0000FF"/>
                    </a:solidFill>
                    <a:latin typeface="+mj-lt"/>
                    <a:ea typeface="Times New Roman" panose="02020603050405020304" pitchFamily="18" charset="0"/>
                  </a:rPr>
                  <a:t>R</a:t>
                </a:r>
                <a:r>
                  <a:rPr lang="vi-VN" sz="2400" b="1" i="1" baseline="-25000" dirty="0" smtClean="0">
                    <a:solidFill>
                      <a:srgbClr val="0000FF"/>
                    </a:solidFill>
                    <a:latin typeface="+mj-lt"/>
                    <a:ea typeface="Times New Roman" panose="02020603050405020304" pitchFamily="18" charset="0"/>
                  </a:rPr>
                  <a:t>1</a:t>
                </a:r>
                <a:r>
                  <a:rPr lang="en-US" sz="2400" b="1" i="1" baseline="-25000"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0,2</a:t>
                </a:r>
                <a:r>
                  <a:rPr lang="vi-VN" sz="2400" b="1" i="1" baseline="30000" dirty="0" smtClean="0">
                    <a:solidFill>
                      <a:srgbClr val="0000FF"/>
                    </a:solidFill>
                    <a:latin typeface="+mj-lt"/>
                    <a:ea typeface="Times New Roman" panose="02020603050405020304" pitchFamily="18" charset="0"/>
                  </a:rPr>
                  <a:t>2</a:t>
                </a:r>
                <a:r>
                  <a:rPr lang="vi-VN" sz="2400" b="1" i="1" dirty="0" smtClean="0">
                    <a:solidFill>
                      <a:srgbClr val="0000FF"/>
                    </a:solidFill>
                    <a:latin typeface="+mj-lt"/>
                    <a:ea typeface="Times New Roman" panose="02020603050405020304" pitchFamily="18" charset="0"/>
                  </a:rPr>
                  <a:t>.360</a:t>
                </a:r>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14,4(W</a:t>
                </a:r>
                <a:r>
                  <a:rPr lang="vi-VN" sz="2400" b="1" i="1" dirty="0">
                    <a:solidFill>
                      <a:srgbClr val="0000FF"/>
                    </a:solidFill>
                    <a:latin typeface="+mj-lt"/>
                    <a:ea typeface="Times New Roman" panose="02020603050405020304" pitchFamily="18" charset="0"/>
                  </a:rPr>
                  <a:t>)</a:t>
                </a:r>
                <a:endParaRPr lang="en-US" sz="2400" b="1" i="1" dirty="0">
                  <a:solidFill>
                    <a:srgbClr val="0000FF"/>
                  </a:solidFill>
                  <a:latin typeface="+mj-lt"/>
                  <a:ea typeface="Times New Roman" panose="02020603050405020304" pitchFamily="18" charset="0"/>
                </a:endParaRPr>
              </a:p>
              <a:p>
                <a:pPr indent="273050"/>
                <a:r>
                  <a:rPr lang="en-US" sz="3200" b="1" i="1" dirty="0">
                    <a:solidFill>
                      <a:srgbClr val="0000FF"/>
                    </a:solidFill>
                    <a:latin typeface=".VnCommercial Script" panose="020B7200000000000000" pitchFamily="34" charset="0"/>
                    <a:cs typeface="Times New Roman" panose="02020603050405020304" pitchFamily="18" charset="0"/>
                  </a:rPr>
                  <a:t>P</a:t>
                </a:r>
                <a:r>
                  <a:rPr lang="en-US" b="1" i="1" dirty="0">
                    <a:solidFill>
                      <a:srgbClr val="0000FF"/>
                    </a:solidFill>
                    <a:latin typeface=".VnCommercial Script" panose="020B7200000000000000" pitchFamily="34" charset="0"/>
                    <a:cs typeface="Times New Roman" panose="02020603050405020304" pitchFamily="18" charset="0"/>
                  </a:rPr>
                  <a:t> </a:t>
                </a:r>
                <a:r>
                  <a:rPr lang="vi-VN" sz="2400" b="1" i="1" baseline="-25000" dirty="0" smtClean="0">
                    <a:solidFill>
                      <a:srgbClr val="0000FF"/>
                    </a:solidFill>
                    <a:latin typeface="+mj-lt"/>
                    <a:ea typeface="Times New Roman" panose="02020603050405020304" pitchFamily="18" charset="0"/>
                  </a:rPr>
                  <a:t>2</a:t>
                </a:r>
                <a:r>
                  <a:rPr lang="en-US" sz="2400" b="1" i="1" baseline="-25000"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14:m>
                  <m:oMath xmlns:m="http://schemas.openxmlformats.org/officeDocument/2006/math">
                    <m:sSubSup>
                      <m:sSubSupPr>
                        <m:ctrlPr>
                          <a:rPr lang="vi-VN" sz="2400" b="1" i="1" dirty="0">
                            <a:solidFill>
                              <a:srgbClr val="0000FF"/>
                            </a:solidFill>
                            <a:latin typeface="Cambria Math" panose="02040503050406030204" pitchFamily="18" charset="0"/>
                          </a:rPr>
                        </m:ctrlPr>
                      </m:sSubSupPr>
                      <m:e>
                        <m:r>
                          <a:rPr lang="en-US" sz="2400" b="1" i="1" dirty="0">
                            <a:solidFill>
                              <a:srgbClr val="0000FF"/>
                            </a:solidFill>
                            <a:latin typeface="Cambria Math" panose="02040503050406030204" pitchFamily="18" charset="0"/>
                          </a:rPr>
                          <m:t>𝑰</m:t>
                        </m:r>
                      </m:e>
                      <m:sub>
                        <m:r>
                          <a:rPr lang="en-US" sz="2400" b="1" i="1" dirty="0" smtClean="0">
                            <a:solidFill>
                              <a:srgbClr val="0000FF"/>
                            </a:solidFill>
                            <a:latin typeface="Cambria Math" panose="02040503050406030204" pitchFamily="18" charset="0"/>
                          </a:rPr>
                          <m:t>𝟐</m:t>
                        </m:r>
                      </m:sub>
                      <m:sup>
                        <m:r>
                          <a:rPr lang="en-US" sz="2400" b="1" i="1" dirty="0">
                            <a:solidFill>
                              <a:srgbClr val="0000FF"/>
                            </a:solidFill>
                            <a:latin typeface="Cambria Math" panose="02040503050406030204" pitchFamily="18" charset="0"/>
                          </a:rPr>
                          <m:t>𝟐</m:t>
                        </m:r>
                      </m:sup>
                    </m:sSubSup>
                  </m:oMath>
                </a14:m>
                <a:r>
                  <a:rPr lang="vi-VN" sz="2400" b="1" i="1" dirty="0" smtClean="0">
                    <a:solidFill>
                      <a:srgbClr val="0000FF"/>
                    </a:solidFill>
                    <a:latin typeface="+mj-lt"/>
                    <a:ea typeface="Times New Roman" panose="02020603050405020304" pitchFamily="18" charset="0"/>
                  </a:rPr>
                  <a:t>.R</a:t>
                </a:r>
                <a:r>
                  <a:rPr lang="vi-VN" sz="2400" b="1" i="1" baseline="-25000" dirty="0" smtClean="0">
                    <a:solidFill>
                      <a:srgbClr val="0000FF"/>
                    </a:solidFill>
                    <a:latin typeface="+mj-lt"/>
                    <a:ea typeface="Times New Roman" panose="02020603050405020304" pitchFamily="18" charset="0"/>
                  </a:rPr>
                  <a:t>2</a:t>
                </a:r>
                <a:r>
                  <a:rPr lang="en-US" sz="2400" b="1" i="1" baseline="-25000"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0,2</a:t>
                </a:r>
                <a:r>
                  <a:rPr lang="vi-VN" sz="2400" b="1" i="1" baseline="30000" dirty="0" smtClean="0">
                    <a:solidFill>
                      <a:srgbClr val="0000FF"/>
                    </a:solidFill>
                    <a:latin typeface="+mj-lt"/>
                    <a:ea typeface="Times New Roman" panose="02020603050405020304" pitchFamily="18" charset="0"/>
                  </a:rPr>
                  <a:t>2</a:t>
                </a:r>
                <a:r>
                  <a:rPr lang="vi-VN" sz="2400" b="1" i="1" dirty="0" smtClean="0">
                    <a:solidFill>
                      <a:srgbClr val="0000FF"/>
                    </a:solidFill>
                    <a:latin typeface="+mj-lt"/>
                    <a:ea typeface="Times New Roman" panose="02020603050405020304" pitchFamily="18" charset="0"/>
                  </a:rPr>
                  <a:t>.240</a:t>
                </a:r>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9,6(W</a:t>
                </a:r>
                <a:r>
                  <a:rPr lang="vi-VN" sz="2400" b="1" i="1" dirty="0">
                    <a:solidFill>
                      <a:srgbClr val="0000FF"/>
                    </a:solidFill>
                    <a:latin typeface="+mj-lt"/>
                    <a:ea typeface="Times New Roman" panose="02020603050405020304" pitchFamily="18" charset="0"/>
                  </a:rPr>
                  <a:t>) </a:t>
                </a:r>
                <a:endParaRPr lang="en-US" sz="2400" b="1" i="1" dirty="0">
                  <a:solidFill>
                    <a:srgbClr val="0000FF"/>
                  </a:solidFill>
                  <a:latin typeface="+mj-lt"/>
                  <a:ea typeface="Times New Roman" panose="02020603050405020304" pitchFamily="18" charset="0"/>
                </a:endParaRPr>
              </a:p>
              <a:p>
                <a:r>
                  <a:rPr lang="vi-VN" sz="2400" b="1" i="1" dirty="0">
                    <a:solidFill>
                      <a:srgbClr val="0000FF"/>
                    </a:solidFill>
                    <a:latin typeface="+mj-lt"/>
                    <a:ea typeface="Times New Roman" panose="02020603050405020304" pitchFamily="18" charset="0"/>
                  </a:rPr>
                  <a:t>→ </a:t>
                </a:r>
                <a:r>
                  <a:rPr lang="en-US" sz="3200" b="1" i="1" dirty="0">
                    <a:solidFill>
                      <a:srgbClr val="0000FF"/>
                    </a:solidFill>
                    <a:latin typeface=".VnCommercial Script" panose="020B7200000000000000" pitchFamily="34" charset="0"/>
                    <a:cs typeface="Times New Roman" panose="02020603050405020304" pitchFamily="18" charset="0"/>
                  </a:rPr>
                  <a:t>P</a:t>
                </a:r>
                <a:r>
                  <a:rPr lang="en-US" b="1" i="1" dirty="0">
                    <a:solidFill>
                      <a:srgbClr val="0000FF"/>
                    </a:solidFill>
                    <a:latin typeface=".VnCommercial Script" panose="020B7200000000000000" pitchFamily="34" charset="0"/>
                    <a:cs typeface="Times New Roman" panose="02020603050405020304" pitchFamily="18" charset="0"/>
                  </a:rPr>
                  <a:t> </a:t>
                </a:r>
                <a:r>
                  <a:rPr lang="vi-VN" sz="2400" b="1" i="1" baseline="-25000" dirty="0" smtClean="0">
                    <a:solidFill>
                      <a:srgbClr val="0000FF"/>
                    </a:solidFill>
                    <a:latin typeface="+mj-lt"/>
                    <a:ea typeface="Times New Roman" panose="02020603050405020304" pitchFamily="18" charset="0"/>
                  </a:rPr>
                  <a:t>1</a:t>
                </a:r>
                <a:r>
                  <a:rPr lang="en-US" sz="2400" b="1" i="1" baseline="-25000"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&gt; </a:t>
                </a:r>
                <a:r>
                  <a:rPr lang="en-US" sz="3200" b="1" i="1" dirty="0">
                    <a:solidFill>
                      <a:srgbClr val="0000FF"/>
                    </a:solidFill>
                    <a:latin typeface=".VnCommercial Script" panose="020B7200000000000000" pitchFamily="34" charset="0"/>
                    <a:cs typeface="Times New Roman" panose="02020603050405020304" pitchFamily="18" charset="0"/>
                  </a:rPr>
                  <a:t>P</a:t>
                </a:r>
                <a:r>
                  <a:rPr lang="en-US" b="1" i="1" dirty="0">
                    <a:solidFill>
                      <a:srgbClr val="0000FF"/>
                    </a:solidFill>
                    <a:latin typeface=".VnCommercial Script" panose="020B7200000000000000" pitchFamily="34" charset="0"/>
                    <a:cs typeface="Times New Roman" panose="02020603050405020304" pitchFamily="18" charset="0"/>
                  </a:rPr>
                  <a:t> </a:t>
                </a:r>
                <a:r>
                  <a:rPr lang="vi-VN" sz="2400" b="1" i="1" baseline="-25000" dirty="0" smtClean="0">
                    <a:solidFill>
                      <a:srgbClr val="0000FF"/>
                    </a:solidFill>
                    <a:latin typeface="+mj-lt"/>
                    <a:ea typeface="Times New Roman" panose="02020603050405020304" pitchFamily="18" charset="0"/>
                  </a:rPr>
                  <a:t>2</a:t>
                </a:r>
                <a:endParaRPr lang="en-US" sz="2400" b="1" i="1" baseline="-25000" dirty="0" smtClean="0">
                  <a:solidFill>
                    <a:srgbClr val="0000FF"/>
                  </a:solidFill>
                  <a:latin typeface="+mj-lt"/>
                  <a:ea typeface="Times New Roman" panose="02020603050405020304" pitchFamily="18" charset="0"/>
                </a:endParaRPr>
              </a:p>
              <a:p>
                <a:r>
                  <a:rPr lang="vi-VN" sz="2400" b="1" i="1" dirty="0" smtClean="0">
                    <a:solidFill>
                      <a:srgbClr val="0000FF"/>
                    </a:solidFill>
                    <a:latin typeface="+mj-lt"/>
                    <a:ea typeface="Times New Roman" panose="02020603050405020304" pitchFamily="18" charset="0"/>
                  </a:rPr>
                  <a:t>→</a:t>
                </a:r>
                <a:r>
                  <a:rPr lang="en-US" sz="2400" b="1" i="1" dirty="0" smtClean="0">
                    <a:solidFill>
                      <a:srgbClr val="0000FF"/>
                    </a:solidFill>
                    <a:latin typeface="+mj-lt"/>
                    <a:ea typeface="Times New Roman" panose="02020603050405020304" pitchFamily="18" charset="0"/>
                  </a:rPr>
                  <a:t> </a:t>
                </a:r>
                <a:r>
                  <a:rPr lang="vi-VN" sz="2400" b="1" i="1" dirty="0" smtClean="0">
                    <a:solidFill>
                      <a:srgbClr val="0000FF"/>
                    </a:solidFill>
                    <a:latin typeface="+mj-lt"/>
                    <a:ea typeface="Times New Roman" panose="02020603050405020304" pitchFamily="18" charset="0"/>
                  </a:rPr>
                  <a:t>đèn </a:t>
                </a:r>
                <a:r>
                  <a:rPr lang="vi-VN" sz="2400" b="1" i="1" dirty="0">
                    <a:solidFill>
                      <a:srgbClr val="0000FF"/>
                    </a:solidFill>
                    <a:latin typeface="+mj-lt"/>
                    <a:ea typeface="Times New Roman" panose="02020603050405020304" pitchFamily="18" charset="0"/>
                  </a:rPr>
                  <a:t>1 sáng </a:t>
                </a:r>
                <a:r>
                  <a:rPr lang="vi-VN" sz="2400" b="1" i="1" dirty="0" smtClean="0">
                    <a:solidFill>
                      <a:srgbClr val="0000FF"/>
                    </a:solidFill>
                    <a:latin typeface="+mj-lt"/>
                    <a:ea typeface="Times New Roman" panose="02020603050405020304" pitchFamily="18" charset="0"/>
                  </a:rPr>
                  <a:t>hơn</a:t>
                </a:r>
                <a:r>
                  <a:rPr lang="en-US" sz="2400" b="1" i="1" dirty="0" smtClean="0">
                    <a:solidFill>
                      <a:srgbClr val="0000FF"/>
                    </a:solidFill>
                    <a:latin typeface="+mj-lt"/>
                    <a:ea typeface="Times New Roman" panose="02020603050405020304" pitchFamily="18" charset="0"/>
                  </a:rPr>
                  <a:t>.</a:t>
                </a:r>
                <a:endParaRPr lang="vi-VN" sz="2400" b="1" i="1" dirty="0">
                  <a:solidFill>
                    <a:srgbClr val="0000FF"/>
                  </a:solidFill>
                  <a:latin typeface="+mj-lt"/>
                </a:endParaRPr>
              </a:p>
            </p:txBody>
          </p:sp>
        </mc:Choice>
        <mc:Fallback>
          <p:sp>
            <p:nvSpPr>
              <p:cNvPr id="2" name="Rectangle 1"/>
              <p:cNvSpPr>
                <a:spLocks noRot="1" noChangeAspect="1" noMove="1" noResize="1" noEditPoints="1" noAdjustHandles="1" noChangeArrowheads="1" noChangeShapeType="1" noTextEdit="1"/>
              </p:cNvSpPr>
              <p:nvPr/>
            </p:nvSpPr>
            <p:spPr>
              <a:xfrm>
                <a:off x="7468465" y="2260407"/>
                <a:ext cx="4841740" cy="4517006"/>
              </a:xfrm>
              <a:prstGeom prst="rect">
                <a:avLst/>
              </a:prstGeom>
              <a:blipFill>
                <a:blip r:embed="rId3"/>
                <a:stretch>
                  <a:fillRect l="-1889" t="-1215" b="-2159"/>
                </a:stretch>
              </a:blipFill>
            </p:spPr>
            <p:txBody>
              <a:bodyPr/>
              <a:lstStyle/>
              <a:p>
                <a:r>
                  <a:rPr lang="vi-VN">
                    <a:noFill/>
                  </a:rPr>
                  <a:t> </a:t>
                </a:r>
              </a:p>
            </p:txBody>
          </p:sp>
        </mc:Fallback>
      </mc:AlternateContent>
    </p:spTree>
    <p:extLst>
      <p:ext uri="{BB962C8B-B14F-4D97-AF65-F5344CB8AC3E}">
        <p14:creationId xmlns:p14="http://schemas.microsoft.com/office/powerpoint/2010/main" val="2426079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7">
                                            <p:txEl>
                                              <p:pRg st="1" end="1"/>
                                            </p:txEl>
                                          </p:spTgt>
                                        </p:tgtEl>
                                        <p:attrNameLst>
                                          <p:attrName>style.visibility</p:attrName>
                                        </p:attrNameLst>
                                      </p:cBhvr>
                                      <p:to>
                                        <p:strVal val="visible"/>
                                      </p:to>
                                    </p:set>
                                    <p:animEffect transition="in" filter="barn(inVertical)">
                                      <p:cBhvr>
                                        <p:cTn id="47" dur="500"/>
                                        <p:tgtEl>
                                          <p:spTgt spid="7">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barn(inVertical)">
                                      <p:cBhvr>
                                        <p:cTn id="52" dur="500"/>
                                        <p:tgtEl>
                                          <p:spTgt spid="7">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7">
                                            <p:txEl>
                                              <p:pRg st="3" end="3"/>
                                            </p:txEl>
                                          </p:spTgt>
                                        </p:tgtEl>
                                        <p:attrNameLst>
                                          <p:attrName>style.visibility</p:attrName>
                                        </p:attrNameLst>
                                      </p:cBhvr>
                                      <p:to>
                                        <p:strVal val="visible"/>
                                      </p:to>
                                    </p:set>
                                    <p:animEffect transition="in" filter="barn(inVertical)">
                                      <p:cBhvr>
                                        <p:cTn id="57" dur="500"/>
                                        <p:tgtEl>
                                          <p:spTgt spid="7">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7">
                                            <p:txEl>
                                              <p:pRg st="4" end="4"/>
                                            </p:txEl>
                                          </p:spTgt>
                                        </p:tgtEl>
                                        <p:attrNameLst>
                                          <p:attrName>style.visibility</p:attrName>
                                        </p:attrNameLst>
                                      </p:cBhvr>
                                      <p:to>
                                        <p:strVal val="visible"/>
                                      </p:to>
                                    </p:set>
                                    <p:animEffect transition="in" filter="barn(inVertical)">
                                      <p:cBhvr>
                                        <p:cTn id="62" dur="500"/>
                                        <p:tgtEl>
                                          <p:spTgt spid="7">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7">
                                            <p:txEl>
                                              <p:pRg st="5" end="5"/>
                                            </p:txEl>
                                          </p:spTgt>
                                        </p:tgtEl>
                                        <p:attrNameLst>
                                          <p:attrName>style.visibility</p:attrName>
                                        </p:attrNameLst>
                                      </p:cBhvr>
                                      <p:to>
                                        <p:strVal val="visible"/>
                                      </p:to>
                                    </p:set>
                                    <p:animEffect transition="in" filter="barn(inVertical)">
                                      <p:cBhvr>
                                        <p:cTn id="67" dur="500"/>
                                        <p:tgtEl>
                                          <p:spTgt spid="7">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7">
                                            <p:txEl>
                                              <p:pRg st="6" end="6"/>
                                            </p:txEl>
                                          </p:spTgt>
                                        </p:tgtEl>
                                        <p:attrNameLst>
                                          <p:attrName>style.visibility</p:attrName>
                                        </p:attrNameLst>
                                      </p:cBhvr>
                                      <p:to>
                                        <p:strVal val="visible"/>
                                      </p:to>
                                    </p:set>
                                    <p:animEffect transition="in" filter="barn(inVertical)">
                                      <p:cBhvr>
                                        <p:cTn id="72" dur="500"/>
                                        <p:tgtEl>
                                          <p:spTgt spid="7">
                                            <p:txEl>
                                              <p:pRg st="6" end="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nodeType="clickEffect">
                                  <p:stCondLst>
                                    <p:cond delay="0"/>
                                  </p:stCondLst>
                                  <p:childTnLst>
                                    <p:set>
                                      <p:cBhvr>
                                        <p:cTn id="76" dur="1" fill="hold">
                                          <p:stCondLst>
                                            <p:cond delay="0"/>
                                          </p:stCondLst>
                                        </p:cTn>
                                        <p:tgtEl>
                                          <p:spTgt spid="7">
                                            <p:txEl>
                                              <p:pRg st="7" end="7"/>
                                            </p:txEl>
                                          </p:spTgt>
                                        </p:tgtEl>
                                        <p:attrNameLst>
                                          <p:attrName>style.visibility</p:attrName>
                                        </p:attrNameLst>
                                      </p:cBhvr>
                                      <p:to>
                                        <p:strVal val="visible"/>
                                      </p:to>
                                    </p:set>
                                    <p:animEffect transition="in" filter="barn(inVertical)">
                                      <p:cBhvr>
                                        <p:cTn id="77" dur="500"/>
                                        <p:tgtEl>
                                          <p:spTgt spid="7">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7">
                                            <p:txEl>
                                              <p:pRg st="8" end="8"/>
                                            </p:txEl>
                                          </p:spTgt>
                                        </p:tgtEl>
                                        <p:attrNameLst>
                                          <p:attrName>style.visibility</p:attrName>
                                        </p:attrNameLst>
                                      </p:cBhvr>
                                      <p:to>
                                        <p:strVal val="visible"/>
                                      </p:to>
                                    </p:set>
                                    <p:animEffect transition="in" filter="barn(inVertical)">
                                      <p:cBhvr>
                                        <p:cTn id="82" dur="500"/>
                                        <p:tgtEl>
                                          <p:spTgt spid="7">
                                            <p:txEl>
                                              <p:pRg st="8" end="8"/>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nodeType="clickEffect">
                                  <p:stCondLst>
                                    <p:cond delay="0"/>
                                  </p:stCondLst>
                                  <p:childTnLst>
                                    <p:set>
                                      <p:cBhvr>
                                        <p:cTn id="86" dur="1" fill="hold">
                                          <p:stCondLst>
                                            <p:cond delay="0"/>
                                          </p:stCondLst>
                                        </p:cTn>
                                        <p:tgtEl>
                                          <p:spTgt spid="2">
                                            <p:txEl>
                                              <p:pRg st="0" end="0"/>
                                            </p:txEl>
                                          </p:spTgt>
                                        </p:tgtEl>
                                        <p:attrNameLst>
                                          <p:attrName>style.visibility</p:attrName>
                                        </p:attrNameLst>
                                      </p:cBhvr>
                                      <p:to>
                                        <p:strVal val="visible"/>
                                      </p:to>
                                    </p:set>
                                    <p:animEffect transition="in" filter="barn(inVertical)">
                                      <p:cBhvr>
                                        <p:cTn id="87" dur="500"/>
                                        <p:tgtEl>
                                          <p:spTgt spid="2">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nodeType="clickEffect">
                                  <p:stCondLst>
                                    <p:cond delay="0"/>
                                  </p:stCondLst>
                                  <p:childTnLst>
                                    <p:set>
                                      <p:cBhvr>
                                        <p:cTn id="91" dur="1" fill="hold">
                                          <p:stCondLst>
                                            <p:cond delay="0"/>
                                          </p:stCondLst>
                                        </p:cTn>
                                        <p:tgtEl>
                                          <p:spTgt spid="2">
                                            <p:txEl>
                                              <p:pRg st="1" end="1"/>
                                            </p:txEl>
                                          </p:spTgt>
                                        </p:tgtEl>
                                        <p:attrNameLst>
                                          <p:attrName>style.visibility</p:attrName>
                                        </p:attrNameLst>
                                      </p:cBhvr>
                                      <p:to>
                                        <p:strVal val="visible"/>
                                      </p:to>
                                    </p:set>
                                    <p:animEffect transition="in" filter="barn(inVertical)">
                                      <p:cBhvr>
                                        <p:cTn id="92" dur="500"/>
                                        <p:tgtEl>
                                          <p:spTgt spid="2">
                                            <p:txEl>
                                              <p:pRg st="1" end="1"/>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nodeType="clickEffect">
                                  <p:stCondLst>
                                    <p:cond delay="0"/>
                                  </p:stCondLst>
                                  <p:childTnLst>
                                    <p:set>
                                      <p:cBhvr>
                                        <p:cTn id="96" dur="1" fill="hold">
                                          <p:stCondLst>
                                            <p:cond delay="0"/>
                                          </p:stCondLst>
                                        </p:cTn>
                                        <p:tgtEl>
                                          <p:spTgt spid="2">
                                            <p:txEl>
                                              <p:pRg st="2" end="2"/>
                                            </p:txEl>
                                          </p:spTgt>
                                        </p:tgtEl>
                                        <p:attrNameLst>
                                          <p:attrName>style.visibility</p:attrName>
                                        </p:attrNameLst>
                                      </p:cBhvr>
                                      <p:to>
                                        <p:strVal val="visible"/>
                                      </p:to>
                                    </p:set>
                                    <p:animEffect transition="in" filter="barn(inVertical)">
                                      <p:cBhvr>
                                        <p:cTn id="97" dur="500"/>
                                        <p:tgtEl>
                                          <p:spTgt spid="2">
                                            <p:txEl>
                                              <p:pRg st="2" end="2"/>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nodeType="clickEffect">
                                  <p:stCondLst>
                                    <p:cond delay="0"/>
                                  </p:stCondLst>
                                  <p:childTnLst>
                                    <p:set>
                                      <p:cBhvr>
                                        <p:cTn id="101" dur="1" fill="hold">
                                          <p:stCondLst>
                                            <p:cond delay="0"/>
                                          </p:stCondLst>
                                        </p:cTn>
                                        <p:tgtEl>
                                          <p:spTgt spid="2">
                                            <p:txEl>
                                              <p:pRg st="3" end="3"/>
                                            </p:txEl>
                                          </p:spTgt>
                                        </p:tgtEl>
                                        <p:attrNameLst>
                                          <p:attrName>style.visibility</p:attrName>
                                        </p:attrNameLst>
                                      </p:cBhvr>
                                      <p:to>
                                        <p:strVal val="visible"/>
                                      </p:to>
                                    </p:set>
                                    <p:animEffect transition="in" filter="barn(inVertical)">
                                      <p:cBhvr>
                                        <p:cTn id="102" dur="500"/>
                                        <p:tgtEl>
                                          <p:spTgt spid="2">
                                            <p:txEl>
                                              <p:pRg st="3" end="3"/>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nodeType="clickEffect">
                                  <p:stCondLst>
                                    <p:cond delay="0"/>
                                  </p:stCondLst>
                                  <p:childTnLst>
                                    <p:set>
                                      <p:cBhvr>
                                        <p:cTn id="106" dur="1" fill="hold">
                                          <p:stCondLst>
                                            <p:cond delay="0"/>
                                          </p:stCondLst>
                                        </p:cTn>
                                        <p:tgtEl>
                                          <p:spTgt spid="2">
                                            <p:txEl>
                                              <p:pRg st="4" end="4"/>
                                            </p:txEl>
                                          </p:spTgt>
                                        </p:tgtEl>
                                        <p:attrNameLst>
                                          <p:attrName>style.visibility</p:attrName>
                                        </p:attrNameLst>
                                      </p:cBhvr>
                                      <p:to>
                                        <p:strVal val="visible"/>
                                      </p:to>
                                    </p:set>
                                    <p:animEffect transition="in" filter="barn(inVertical)">
                                      <p:cBhvr>
                                        <p:cTn id="107" dur="500"/>
                                        <p:tgtEl>
                                          <p:spTgt spid="2">
                                            <p:txEl>
                                              <p:pRg st="4" end="4"/>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nodeType="clickEffect">
                                  <p:stCondLst>
                                    <p:cond delay="0"/>
                                  </p:stCondLst>
                                  <p:childTnLst>
                                    <p:set>
                                      <p:cBhvr>
                                        <p:cTn id="111" dur="1" fill="hold">
                                          <p:stCondLst>
                                            <p:cond delay="0"/>
                                          </p:stCondLst>
                                        </p:cTn>
                                        <p:tgtEl>
                                          <p:spTgt spid="2">
                                            <p:txEl>
                                              <p:pRg st="5" end="5"/>
                                            </p:txEl>
                                          </p:spTgt>
                                        </p:tgtEl>
                                        <p:attrNameLst>
                                          <p:attrName>style.visibility</p:attrName>
                                        </p:attrNameLst>
                                      </p:cBhvr>
                                      <p:to>
                                        <p:strVal val="visible"/>
                                      </p:to>
                                    </p:set>
                                    <p:animEffect transition="in" filter="barn(inVertical)">
                                      <p:cBhvr>
                                        <p:cTn id="112" dur="500"/>
                                        <p:tgtEl>
                                          <p:spTgt spid="2">
                                            <p:txEl>
                                              <p:pRg st="5" end="5"/>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nodeType="clickEffect">
                                  <p:stCondLst>
                                    <p:cond delay="0"/>
                                  </p:stCondLst>
                                  <p:childTnLst>
                                    <p:set>
                                      <p:cBhvr>
                                        <p:cTn id="116" dur="1" fill="hold">
                                          <p:stCondLst>
                                            <p:cond delay="0"/>
                                          </p:stCondLst>
                                        </p:cTn>
                                        <p:tgtEl>
                                          <p:spTgt spid="2">
                                            <p:txEl>
                                              <p:pRg st="6" end="6"/>
                                            </p:txEl>
                                          </p:spTgt>
                                        </p:tgtEl>
                                        <p:attrNameLst>
                                          <p:attrName>style.visibility</p:attrName>
                                        </p:attrNameLst>
                                      </p:cBhvr>
                                      <p:to>
                                        <p:strVal val="visible"/>
                                      </p:to>
                                    </p:set>
                                    <p:animEffect transition="in" filter="barn(inVertical)">
                                      <p:cBhvr>
                                        <p:cTn id="117" dur="500"/>
                                        <p:tgtEl>
                                          <p:spTgt spid="2">
                                            <p:txEl>
                                              <p:pRg st="6" end="6"/>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nodeType="clickEffect">
                                  <p:stCondLst>
                                    <p:cond delay="0"/>
                                  </p:stCondLst>
                                  <p:childTnLst>
                                    <p:set>
                                      <p:cBhvr>
                                        <p:cTn id="121" dur="1" fill="hold">
                                          <p:stCondLst>
                                            <p:cond delay="0"/>
                                          </p:stCondLst>
                                        </p:cTn>
                                        <p:tgtEl>
                                          <p:spTgt spid="2">
                                            <p:txEl>
                                              <p:pRg st="7" end="7"/>
                                            </p:txEl>
                                          </p:spTgt>
                                        </p:tgtEl>
                                        <p:attrNameLst>
                                          <p:attrName>style.visibility</p:attrName>
                                        </p:attrNameLst>
                                      </p:cBhvr>
                                      <p:to>
                                        <p:strVal val="visible"/>
                                      </p:to>
                                    </p:set>
                                    <p:animEffect transition="in" filter="barn(inVertical)">
                                      <p:cBhvr>
                                        <p:cTn id="122" dur="500"/>
                                        <p:tgtEl>
                                          <p:spTgt spid="2">
                                            <p:txEl>
                                              <p:pRg st="7" end="7"/>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nodeType="clickEffect">
                                  <p:stCondLst>
                                    <p:cond delay="0"/>
                                  </p:stCondLst>
                                  <p:childTnLst>
                                    <p:set>
                                      <p:cBhvr>
                                        <p:cTn id="126" dur="1" fill="hold">
                                          <p:stCondLst>
                                            <p:cond delay="0"/>
                                          </p:stCondLst>
                                        </p:cTn>
                                        <p:tgtEl>
                                          <p:spTgt spid="2">
                                            <p:txEl>
                                              <p:pRg st="8" end="8"/>
                                            </p:txEl>
                                          </p:spTgt>
                                        </p:tgtEl>
                                        <p:attrNameLst>
                                          <p:attrName>style.visibility</p:attrName>
                                        </p:attrNameLst>
                                      </p:cBhvr>
                                      <p:to>
                                        <p:strVal val="visible"/>
                                      </p:to>
                                    </p:set>
                                    <p:animEffect transition="in" filter="barn(inVertical)">
                                      <p:cBhvr>
                                        <p:cTn id="1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329764" y="121021"/>
            <a:ext cx="5895877" cy="715195"/>
          </a:xfrm>
          <a:prstGeom prst="roundRect">
            <a:avLst/>
          </a:prstGeom>
          <a:solidFill>
            <a:srgbClr val="92D050"/>
          </a:solidFill>
          <a:ln>
            <a:solidFill>
              <a:srgbClr val="FF0000"/>
            </a:solidFill>
          </a:ln>
        </p:spPr>
        <p:txBody>
          <a:bodyPr anchor="ctr">
            <a:noAutofit/>
          </a:bodyPr>
          <a:lstStyle/>
          <a:p>
            <a:r>
              <a:rPr lang="en-US" altLang="vi-VN" sz="4000" b="1" dirty="0" smtClean="0">
                <a:solidFill>
                  <a:srgbClr val="FF33CC"/>
                </a:solidFill>
                <a:latin typeface="Times New Roman" panose="02020603050405020304" pitchFamily="18" charset="0"/>
              </a:rPr>
              <a:t>BÀI TẬP VẬN DỤNG</a:t>
            </a:r>
            <a:endParaRPr lang="en-US" altLang="vi-VN" sz="4000" b="1" dirty="0">
              <a:solidFill>
                <a:schemeClr val="bg1"/>
              </a:solidFill>
              <a:latin typeface=".VnTimeH" panose="020B7200000000000000" pitchFamily="34" charset="0"/>
            </a:endParaRPr>
          </a:p>
        </p:txBody>
      </p:sp>
      <p:sp>
        <p:nvSpPr>
          <p:cNvPr id="5" name="Rectangle 4"/>
          <p:cNvSpPr/>
          <p:nvPr/>
        </p:nvSpPr>
        <p:spPr>
          <a:xfrm>
            <a:off x="702128" y="836216"/>
            <a:ext cx="11185071" cy="830997"/>
          </a:xfrm>
          <a:prstGeom prst="rect">
            <a:avLst/>
          </a:prstGeom>
          <a:ln w="38100">
            <a:solidFill>
              <a:srgbClr val="FF0000"/>
            </a:solidFill>
          </a:ln>
        </p:spPr>
        <p:txBody>
          <a:bodyPr wrap="square">
            <a:spAutoFit/>
          </a:bodyPr>
          <a:lstStyle/>
          <a:p>
            <a:pPr lvl="0"/>
            <a:r>
              <a:rPr lang="en-US" sz="2400" b="1" i="1" dirty="0">
                <a:latin typeface="Times New Roman" panose="02020603050405020304" pitchFamily="18" charset="0"/>
                <a:cs typeface="Times New Roman" panose="02020603050405020304" pitchFamily="18" charset="0"/>
              </a:rPr>
              <a:t>Bài 3</a:t>
            </a:r>
            <a:r>
              <a:rPr lang="en-US" sz="2400" b="1" i="1" dirty="0" smtClean="0">
                <a:latin typeface="Times New Roman" panose="02020603050405020304" pitchFamily="18" charset="0"/>
                <a:cs typeface="Times New Roman" panose="02020603050405020304" pitchFamily="18" charset="0"/>
              </a:rPr>
              <a:t>: </a:t>
            </a:r>
            <a:r>
              <a:rPr lang="vi-VN" sz="2400" b="1" i="1" dirty="0">
                <a:latin typeface="Times New Roman" panose="02020603050405020304" pitchFamily="18" charset="0"/>
                <a:cs typeface="Times New Roman" panose="02020603050405020304" pitchFamily="18" charset="0"/>
              </a:rPr>
              <a:t>Một bàn là tiêu thụ điện năng 396kJ trong 12 phút. Tính cường độ dòng điện qua bàn là và điện trở của nó khi làm việc, biết rằng điện thế của bàn là bàng 220V</a:t>
            </a:r>
          </a:p>
        </p:txBody>
      </p:sp>
      <p:cxnSp>
        <p:nvCxnSpPr>
          <p:cNvPr id="6" name="Straight Connector 5"/>
          <p:cNvCxnSpPr/>
          <p:nvPr/>
        </p:nvCxnSpPr>
        <p:spPr>
          <a:xfrm flipV="1">
            <a:off x="3329764" y="1667213"/>
            <a:ext cx="15240" cy="4202562"/>
          </a:xfrm>
          <a:prstGeom prst="line">
            <a:avLst/>
          </a:prstGeom>
          <a:ln w="38100"/>
        </p:spPr>
        <p:style>
          <a:lnRef idx="1">
            <a:schemeClr val="dk1"/>
          </a:lnRef>
          <a:fillRef idx="0">
            <a:schemeClr val="dk1"/>
          </a:fillRef>
          <a:effectRef idx="0">
            <a:schemeClr val="dk1"/>
          </a:effectRef>
          <a:fontRef idx="minor">
            <a:schemeClr val="tx1"/>
          </a:fontRef>
        </p:style>
      </p:cxnSp>
      <p:sp>
        <p:nvSpPr>
          <p:cNvPr id="2" name="Rectangle 1"/>
          <p:cNvSpPr/>
          <p:nvPr/>
        </p:nvSpPr>
        <p:spPr>
          <a:xfrm>
            <a:off x="702128" y="1846899"/>
            <a:ext cx="2627636" cy="2308324"/>
          </a:xfrm>
          <a:prstGeom prst="rect">
            <a:avLst/>
          </a:prstGeom>
        </p:spPr>
        <p:txBody>
          <a:bodyPr wrap="square">
            <a:spAutoFit/>
          </a:bodyPr>
          <a:lstStyle/>
          <a:p>
            <a:pPr>
              <a:spcAft>
                <a:spcPts val="0"/>
              </a:spcAft>
              <a:tabLst>
                <a:tab pos="2743200" algn="ctr"/>
                <a:tab pos="5486400" algn="r"/>
              </a:tabLst>
            </a:pPr>
            <a:r>
              <a:rPr lang="en-US" sz="2400" b="1" i="1" u="sng"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Tóm tắt:</a:t>
            </a:r>
          </a:p>
          <a:p>
            <a:pPr>
              <a:spcAft>
                <a:spcPts val="0"/>
              </a:spcAft>
              <a:tabLst>
                <a:tab pos="2743200" algn="ctr"/>
                <a:tab pos="5486400" algn="r"/>
              </a:tabLst>
            </a:pP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A=396kJ=396000J </a:t>
            </a:r>
            <a:endPar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743200" algn="ctr"/>
                <a:tab pos="5486400" algn="r"/>
              </a:tabLst>
            </a:pP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=12ph</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720s</a:t>
            </a:r>
          </a:p>
          <a:p>
            <a:pPr>
              <a:spcAft>
                <a:spcPts val="0"/>
              </a:spcAft>
              <a:tabLst>
                <a:tab pos="2743200" algn="ctr"/>
                <a:tab pos="5486400" algn="r"/>
              </a:tabLst>
            </a:pP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U</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220V</a:t>
            </a:r>
            <a:endPar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b="1" i="1" dirty="0">
              <a:solidFill>
                <a:srgbClr val="0000FF"/>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p:cNvSpPr/>
              <p:nvPr/>
            </p:nvSpPr>
            <p:spPr>
              <a:xfrm>
                <a:off x="3662597" y="1846899"/>
                <a:ext cx="6096000" cy="2665217"/>
              </a:xfrm>
              <a:prstGeom prst="rect">
                <a:avLst/>
              </a:prstGeom>
            </p:spPr>
            <p:txBody>
              <a:bodyPr>
                <a:spAutoFit/>
              </a:bodyPr>
              <a:lstStyle/>
              <a:p>
                <a:pPr>
                  <a:spcAft>
                    <a:spcPts val="0"/>
                  </a:spcAft>
                  <a:tabLst>
                    <a:tab pos="2743200" algn="ctr"/>
                    <a:tab pos="5486400" algn="r"/>
                  </a:tabLst>
                </a:pPr>
                <a:r>
                  <a:rPr lang="vi-VN" sz="2400" b="1" i="1" u="sng"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vi-VN" sz="2400" b="1" i="1" dirty="0">
                  <a:solidFill>
                    <a:srgbClr val="0000FF"/>
                  </a:solidFill>
                  <a:latin typeface=".VnTime" panose="020B7200000000000000" pitchFamily="34" charset="0"/>
                  <a:ea typeface="Times New Roman" panose="02020603050405020304" pitchFamily="18" charset="0"/>
                  <a:cs typeface="Times New Roman" panose="02020603050405020304" pitchFamily="18" charset="0"/>
                </a:endParaRPr>
              </a:p>
              <a:p>
                <a:pPr>
                  <a:spcAft>
                    <a:spcPts val="0"/>
                  </a:spcAft>
                  <a:tabLst>
                    <a:tab pos="285750" algn="l"/>
                    <a:tab pos="2743200" algn="ctr"/>
                    <a:tab pos="5486400" algn="r"/>
                  </a:tabLst>
                </a:pP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ường </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độ dòng điện qua bàn là:</a:t>
                </a:r>
                <a:endParaRPr lang="vi-VN" sz="2400" b="1" i="1" dirty="0">
                  <a:solidFill>
                    <a:srgbClr val="0000FF"/>
                  </a:solidFill>
                  <a:latin typeface=".VnTime" panose="020B7200000000000000" pitchFamily="34" charset="0"/>
                  <a:ea typeface="Times New Roman" panose="02020603050405020304" pitchFamily="18" charset="0"/>
                  <a:cs typeface="Times New Roman" panose="02020603050405020304" pitchFamily="18" charset="0"/>
                </a:endParaRPr>
              </a:p>
              <a:p>
                <a:pPr>
                  <a:spcAft>
                    <a:spcPts val="0"/>
                  </a:spcAft>
                  <a:tabLst>
                    <a:tab pos="2743200" algn="ctr"/>
                    <a:tab pos="5486400" algn="r"/>
                  </a:tabLst>
                </a:pP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U.I.t</a:t>
                </a:r>
                <a:endPar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743200" algn="ctr"/>
                    <a:tab pos="5486400" algn="r"/>
                  </a:tabLst>
                </a:pP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400" b="1" i="1" smtClean="0">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𝑸</m:t>
                        </m:r>
                      </m:num>
                      <m:den>
                        <m:r>
                          <a:rPr lang="en-US" sz="2400" b="1" i="1" smtClean="0">
                            <a:solidFill>
                              <a:srgbClr val="0000FF"/>
                            </a:solidFill>
                            <a:latin typeface="Cambria Math" panose="02040503050406030204" pitchFamily="18" charset="0"/>
                            <a:cs typeface="Times New Roman" panose="02020603050405020304" pitchFamily="18" charset="0"/>
                          </a:rPr>
                          <m:t>𝑼</m:t>
                        </m:r>
                        <m:r>
                          <a:rPr lang="en-US" sz="2400" b="1" i="1" smtClean="0">
                            <a:solidFill>
                              <a:srgbClr val="0000FF"/>
                            </a:solidFill>
                            <a:latin typeface="Cambria Math" panose="02040503050406030204" pitchFamily="18" charset="0"/>
                            <a:cs typeface="Times New Roman" panose="02020603050405020304" pitchFamily="18" charset="0"/>
                          </a:rPr>
                          <m:t>.</m:t>
                        </m:r>
                        <m:r>
                          <a:rPr lang="en-US" sz="2400" b="1" i="1" smtClean="0">
                            <a:solidFill>
                              <a:srgbClr val="0000FF"/>
                            </a:solidFill>
                            <a:latin typeface="Cambria Math" panose="02040503050406030204" pitchFamily="18" charset="0"/>
                            <a:cs typeface="Times New Roman" panose="02020603050405020304" pitchFamily="18" charset="0"/>
                          </a:rPr>
                          <m:t>𝒕</m:t>
                        </m:r>
                      </m:den>
                    </m:f>
                    <m:r>
                      <a:rPr lang="en-US" sz="2400" b="1" i="1" smtClean="0">
                        <a:solidFill>
                          <a:srgbClr val="0000FF"/>
                        </a:solidFill>
                        <a:latin typeface="Cambria Math" panose="02040503050406030204" pitchFamily="18" charset="0"/>
                        <a:cs typeface="Times New Roman" panose="02020603050405020304" pitchFamily="18" charset="0"/>
                      </a:rPr>
                      <m:t> </m:t>
                    </m:r>
                  </m:oMath>
                </a14:m>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14:m>
                  <m:oMath xmlns:m="http://schemas.openxmlformats.org/officeDocument/2006/math">
                    <m:f>
                      <m:fPr>
                        <m:ctrlPr>
                          <a:rPr lang="vi-VN" sz="2400" b="1" i="1" dirty="0" smtClean="0">
                            <a:solidFill>
                              <a:srgbClr val="0000FF"/>
                            </a:solidFill>
                            <a:latin typeface="Cambria Math" panose="02040503050406030204" pitchFamily="18" charset="0"/>
                            <a:cs typeface="Times New Roman" panose="02020603050405020304" pitchFamily="18" charset="0"/>
                          </a:rPr>
                        </m:ctrlPr>
                      </m:fPr>
                      <m:num>
                        <m:r>
                          <a:rPr lang="en-US" sz="2400" b="1" i="1" dirty="0" smtClean="0">
                            <a:solidFill>
                              <a:srgbClr val="0000FF"/>
                            </a:solidFill>
                            <a:latin typeface="Cambria Math" panose="02040503050406030204" pitchFamily="18" charset="0"/>
                            <a:cs typeface="Times New Roman" panose="02020603050405020304" pitchFamily="18" charset="0"/>
                          </a:rPr>
                          <m:t>𝟑𝟗𝟔𝟎𝟎𝟎</m:t>
                        </m:r>
                      </m:num>
                      <m:den>
                        <m:r>
                          <a:rPr lang="en-US" sz="2400" b="1" i="1" dirty="0" smtClean="0">
                            <a:solidFill>
                              <a:srgbClr val="0000FF"/>
                            </a:solidFill>
                            <a:latin typeface="Cambria Math" panose="02040503050406030204" pitchFamily="18" charset="0"/>
                            <a:cs typeface="Times New Roman" panose="02020603050405020304" pitchFamily="18" charset="0"/>
                          </a:rPr>
                          <m:t>𝟐𝟐𝟎</m:t>
                        </m:r>
                        <m:r>
                          <a:rPr lang="en-US" sz="2400" b="1" i="1" dirty="0" smtClean="0">
                            <a:solidFill>
                              <a:srgbClr val="0000FF"/>
                            </a:solidFill>
                            <a:latin typeface="Cambria Math" panose="02040503050406030204" pitchFamily="18" charset="0"/>
                            <a:cs typeface="Times New Roman" panose="02020603050405020304" pitchFamily="18" charset="0"/>
                          </a:rPr>
                          <m:t>.</m:t>
                        </m:r>
                        <m:r>
                          <a:rPr lang="en-US" sz="2400" b="1" i="1" dirty="0" smtClean="0">
                            <a:solidFill>
                              <a:srgbClr val="0000FF"/>
                            </a:solidFill>
                            <a:latin typeface="Cambria Math" panose="02040503050406030204" pitchFamily="18" charset="0"/>
                            <a:cs typeface="Times New Roman" panose="02020603050405020304" pitchFamily="18" charset="0"/>
                          </a:rPr>
                          <m:t>𝟕𝟐𝟎</m:t>
                        </m:r>
                      </m:den>
                    </m:f>
                  </m:oMath>
                </a14:m>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2,5(A</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b="1" i="1" dirty="0">
                  <a:solidFill>
                    <a:srgbClr val="0000FF"/>
                  </a:solidFill>
                  <a:latin typeface=".VnTime" panose="020B7200000000000000" pitchFamily="34" charset="0"/>
                  <a:ea typeface="Times New Roman" panose="02020603050405020304" pitchFamily="18" charset="0"/>
                  <a:cs typeface="Times New Roman" panose="02020603050405020304" pitchFamily="18" charset="0"/>
                </a:endParaRPr>
              </a:p>
              <a:p>
                <a:r>
                  <a:rPr lang="vi-VN" sz="2400" b="1" i="1" dirty="0">
                    <a:solidFill>
                      <a:srgbClr val="0000FF"/>
                    </a:solidFill>
                    <a:latin typeface="Times New Roman" panose="02020603050405020304" pitchFamily="18" charset="0"/>
                    <a:ea typeface="Times New Roman" panose="02020603050405020304" pitchFamily="18" charset="0"/>
                  </a:rPr>
                  <a:t>điện trở của bàn là: </a:t>
                </a:r>
                <a:endParaRPr lang="en-US" sz="2400" b="1" i="1" dirty="0" smtClean="0">
                  <a:solidFill>
                    <a:srgbClr val="0000FF"/>
                  </a:solidFill>
                  <a:latin typeface="Times New Roman" panose="02020603050405020304" pitchFamily="18" charset="0"/>
                  <a:ea typeface="Times New Roman" panose="02020603050405020304" pitchFamily="18" charset="0"/>
                </a:endParaRPr>
              </a:p>
              <a:p>
                <a:r>
                  <a:rPr lang="vi-VN" sz="2400" b="1" i="1" dirty="0" smtClean="0">
                    <a:solidFill>
                      <a:srgbClr val="0000FF"/>
                    </a:solidFill>
                    <a:latin typeface="Times New Roman" panose="02020603050405020304" pitchFamily="18" charset="0"/>
                    <a:ea typeface="Times New Roman" panose="02020603050405020304" pitchFamily="18" charset="0"/>
                  </a:rPr>
                  <a:t>R</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14:m>
                  <m:oMath xmlns:m="http://schemas.openxmlformats.org/officeDocument/2006/math">
                    <m:f>
                      <m:fPr>
                        <m:ctrlPr>
                          <a:rPr lang="en-US" sz="2400" b="1" i="1">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𝑼</m:t>
                        </m:r>
                      </m:num>
                      <m:den>
                        <m:r>
                          <a:rPr lang="en-US" sz="2400" b="1" i="1" smtClean="0">
                            <a:solidFill>
                              <a:srgbClr val="0000FF"/>
                            </a:solidFill>
                            <a:latin typeface="Cambria Math" panose="02040503050406030204" pitchFamily="18" charset="0"/>
                            <a:cs typeface="Times New Roman" panose="02020603050405020304" pitchFamily="18" charset="0"/>
                          </a:rPr>
                          <m:t>𝑰</m:t>
                        </m:r>
                      </m:den>
                    </m:f>
                  </m:oMath>
                </a14:m>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14:m>
                  <m:oMath xmlns:m="http://schemas.openxmlformats.org/officeDocument/2006/math">
                    <m:f>
                      <m:fPr>
                        <m:ctrlPr>
                          <a:rPr lang="en-US" sz="2400" b="1" i="1">
                            <a:solidFill>
                              <a:srgbClr val="0000FF"/>
                            </a:solidFill>
                            <a:latin typeface="Cambria Math" panose="02040503050406030204" pitchFamily="18" charset="0"/>
                            <a:cs typeface="Times New Roman" panose="02020603050405020304" pitchFamily="18" charset="0"/>
                          </a:rPr>
                        </m:ctrlPr>
                      </m:fPr>
                      <m:num>
                        <m:r>
                          <a:rPr lang="en-US" sz="2400" b="1" i="1" smtClean="0">
                            <a:solidFill>
                              <a:srgbClr val="0000FF"/>
                            </a:solidFill>
                            <a:latin typeface="Cambria Math" panose="02040503050406030204" pitchFamily="18" charset="0"/>
                            <a:cs typeface="Times New Roman" panose="02020603050405020304" pitchFamily="18" charset="0"/>
                          </a:rPr>
                          <m:t>𝟐𝟐𝟎</m:t>
                        </m:r>
                      </m:num>
                      <m:den>
                        <m:r>
                          <a:rPr lang="en-US" sz="2400" b="1" i="1" smtClean="0">
                            <a:solidFill>
                              <a:srgbClr val="0000FF"/>
                            </a:solidFill>
                            <a:latin typeface="Cambria Math" panose="02040503050406030204" pitchFamily="18" charset="0"/>
                            <a:cs typeface="Times New Roman" panose="02020603050405020304" pitchFamily="18" charset="0"/>
                          </a:rPr>
                          <m:t>𝟐</m:t>
                        </m:r>
                        <m:r>
                          <a:rPr lang="en-US" sz="2400" b="1" i="1" smtClean="0">
                            <a:solidFill>
                              <a:srgbClr val="0000FF"/>
                            </a:solidFill>
                            <a:latin typeface="Cambria Math" panose="02040503050406030204" pitchFamily="18" charset="0"/>
                            <a:cs typeface="Times New Roman" panose="02020603050405020304" pitchFamily="18" charset="0"/>
                          </a:rPr>
                          <m:t>,</m:t>
                        </m:r>
                        <m:r>
                          <a:rPr lang="en-US" sz="2400" b="1" i="1" smtClean="0">
                            <a:solidFill>
                              <a:srgbClr val="0000FF"/>
                            </a:solidFill>
                            <a:latin typeface="Cambria Math" panose="02040503050406030204" pitchFamily="18" charset="0"/>
                            <a:cs typeface="Times New Roman" panose="02020603050405020304" pitchFamily="18" charset="0"/>
                          </a:rPr>
                          <m:t>𝟓</m:t>
                        </m:r>
                      </m:den>
                    </m:f>
                  </m:oMath>
                </a14:m>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88</a:t>
                </a:r>
                <a:r>
                  <a:rPr lang="en-US" sz="2400" b="1" i="1" dirty="0" smtClean="0">
                    <a:solidFill>
                      <a:srgbClr val="0000FF"/>
                    </a:solidFill>
                    <a:latin typeface="Times New Roman" panose="02020603050405020304" pitchFamily="18" charset="0"/>
                    <a:ea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rPr>
                  <a:t>(Ω</a:t>
                </a:r>
                <a:r>
                  <a:rPr lang="vi-VN" sz="2400" b="1" i="1" dirty="0">
                    <a:solidFill>
                      <a:srgbClr val="0000FF"/>
                    </a:solidFill>
                    <a:latin typeface="Times New Roman" panose="02020603050405020304" pitchFamily="18" charset="0"/>
                    <a:ea typeface="Times New Roman" panose="02020603050405020304" pitchFamily="18" charset="0"/>
                  </a:rPr>
                  <a:t>)</a:t>
                </a:r>
                <a:endParaRPr lang="vi-VN" sz="2400" b="1" i="1" dirty="0">
                  <a:solidFill>
                    <a:srgbClr val="0000FF"/>
                  </a:solidFill>
                </a:endParaRPr>
              </a:p>
            </p:txBody>
          </p:sp>
        </mc:Choice>
        <mc:Fallback xmlns="">
          <p:sp>
            <p:nvSpPr>
              <p:cNvPr id="3" name="Rectangle 2"/>
              <p:cNvSpPr>
                <a:spLocks noRot="1" noChangeAspect="1" noMove="1" noResize="1" noEditPoints="1" noAdjustHandles="1" noChangeArrowheads="1" noChangeShapeType="1" noTextEdit="1"/>
              </p:cNvSpPr>
              <p:nvPr/>
            </p:nvSpPr>
            <p:spPr>
              <a:xfrm>
                <a:off x="3662597" y="1846899"/>
                <a:ext cx="6096000" cy="2665217"/>
              </a:xfrm>
              <a:prstGeom prst="rect">
                <a:avLst/>
              </a:prstGeom>
              <a:blipFill>
                <a:blip r:embed="rId2"/>
                <a:stretch>
                  <a:fillRect l="-1600" t="-1831" b="-229"/>
                </a:stretch>
              </a:blipFill>
            </p:spPr>
            <p:txBody>
              <a:bodyPr/>
              <a:lstStyle/>
              <a:p>
                <a:r>
                  <a:rPr lang="vi-VN">
                    <a:noFill/>
                  </a:rPr>
                  <a:t> </a:t>
                </a:r>
              </a:p>
            </p:txBody>
          </p:sp>
        </mc:Fallback>
      </mc:AlternateContent>
    </p:spTree>
    <p:extLst>
      <p:ext uri="{BB962C8B-B14F-4D97-AF65-F5344CB8AC3E}">
        <p14:creationId xmlns:p14="http://schemas.microsoft.com/office/powerpoint/2010/main" val="201071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barn(inVertical)">
                                      <p:cBhvr>
                                        <p:cTn id="32" dur="5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barn(inVertical)">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barn(inVertical)">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barn(inVertical)">
                                      <p:cBhvr>
                                        <p:cTn id="47" dur="5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barn(inVertical)">
                                      <p:cBhvr>
                                        <p:cTn id="5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329764" y="121021"/>
            <a:ext cx="5895877" cy="715195"/>
          </a:xfrm>
          <a:prstGeom prst="roundRect">
            <a:avLst/>
          </a:prstGeom>
          <a:solidFill>
            <a:srgbClr val="92D050"/>
          </a:solidFill>
          <a:ln>
            <a:solidFill>
              <a:srgbClr val="FF0000"/>
            </a:solidFill>
          </a:ln>
        </p:spPr>
        <p:txBody>
          <a:bodyPr anchor="ctr">
            <a:noAutofit/>
          </a:bodyPr>
          <a:lstStyle/>
          <a:p>
            <a:r>
              <a:rPr lang="en-US" altLang="vi-VN" sz="4000" b="1" dirty="0" smtClean="0">
                <a:solidFill>
                  <a:srgbClr val="FF33CC"/>
                </a:solidFill>
                <a:latin typeface="Times New Roman" panose="02020603050405020304" pitchFamily="18" charset="0"/>
              </a:rPr>
              <a:t>BÀI TẬP VẬN DỤNG</a:t>
            </a:r>
            <a:endParaRPr lang="en-US" altLang="vi-VN" sz="4000" b="1" dirty="0">
              <a:solidFill>
                <a:schemeClr val="bg1"/>
              </a:solidFill>
              <a:latin typeface=".VnTimeH" panose="020B7200000000000000" pitchFamily="34" charset="0"/>
            </a:endParaRPr>
          </a:p>
        </p:txBody>
      </p:sp>
      <p:sp>
        <p:nvSpPr>
          <p:cNvPr id="5" name="Rectangle 4"/>
          <p:cNvSpPr/>
          <p:nvPr/>
        </p:nvSpPr>
        <p:spPr>
          <a:xfrm>
            <a:off x="182880" y="836216"/>
            <a:ext cx="11871960" cy="1569660"/>
          </a:xfrm>
          <a:prstGeom prst="rect">
            <a:avLst/>
          </a:prstGeom>
          <a:ln w="38100">
            <a:solidFill>
              <a:srgbClr val="FF0000"/>
            </a:solidFill>
          </a:ln>
        </p:spPr>
        <p:txBody>
          <a:bodyPr wrap="square">
            <a:spAutoFit/>
          </a:bodyPr>
          <a:lstStyle/>
          <a:p>
            <a:r>
              <a:rPr lang="en-US" sz="2400" b="1" i="1" dirty="0">
                <a:latin typeface="Times New Roman" panose="02020603050405020304" pitchFamily="18" charset="0"/>
                <a:cs typeface="Times New Roman" panose="02020603050405020304" pitchFamily="18" charset="0"/>
              </a:rPr>
              <a:t>Bài </a:t>
            </a:r>
            <a:r>
              <a:rPr lang="en-US" sz="2400" b="1" i="1" dirty="0" smtClean="0">
                <a:latin typeface="Times New Roman" panose="02020603050405020304" pitchFamily="18" charset="0"/>
                <a:cs typeface="Times New Roman" panose="02020603050405020304" pitchFamily="18" charset="0"/>
              </a:rPr>
              <a:t>4: </a:t>
            </a:r>
            <a:r>
              <a:rPr lang="vi-VN" sz="2400" b="1" i="1" dirty="0">
                <a:latin typeface="Times New Roman" panose="02020603050405020304" pitchFamily="18" charset="0"/>
                <a:cs typeface="Times New Roman" panose="02020603050405020304" pitchFamily="18" charset="0"/>
              </a:rPr>
              <a:t>Hai bóng đèn có ghi 110V – 40W.</a:t>
            </a:r>
          </a:p>
          <a:p>
            <a:r>
              <a:rPr lang="en-US" sz="2400" b="1" i="1" dirty="0">
                <a:latin typeface="Times New Roman" panose="02020603050405020304" pitchFamily="18" charset="0"/>
                <a:cs typeface="Times New Roman" panose="02020603050405020304" pitchFamily="18" charset="0"/>
              </a:rPr>
              <a:t>a. </a:t>
            </a:r>
            <a:r>
              <a:rPr lang="vi-VN" sz="2400" b="1" i="1" dirty="0">
                <a:latin typeface="Times New Roman" panose="02020603050405020304" pitchFamily="18" charset="0"/>
                <a:cs typeface="Times New Roman" panose="02020603050405020304" pitchFamily="18" charset="0"/>
              </a:rPr>
              <a:t>Nêu ý nghĩa con số ghi trên bóng đèn?</a:t>
            </a:r>
          </a:p>
          <a:p>
            <a:r>
              <a:rPr lang="en-US" sz="2400" b="1" i="1" dirty="0">
                <a:latin typeface="Times New Roman" panose="02020603050405020304" pitchFamily="18" charset="0"/>
                <a:cs typeface="Times New Roman" panose="02020603050405020304" pitchFamily="18" charset="0"/>
              </a:rPr>
              <a:t>b. </a:t>
            </a:r>
            <a:r>
              <a:rPr lang="vi-VN" sz="2400" b="1" i="1" dirty="0">
                <a:latin typeface="Times New Roman" panose="02020603050405020304" pitchFamily="18" charset="0"/>
                <a:cs typeface="Times New Roman" panose="02020603050405020304" pitchFamily="18" charset="0"/>
              </a:rPr>
              <a:t>Muốn sử dụng hai đèn này ở hiệu điện thế 220V thì phải mắc chúng như thế nào?</a:t>
            </a:r>
          </a:p>
          <a:p>
            <a:r>
              <a:rPr lang="en-US" sz="2400" b="1" i="1" dirty="0">
                <a:latin typeface="Times New Roman" panose="02020603050405020304" pitchFamily="18" charset="0"/>
                <a:cs typeface="Times New Roman" panose="02020603050405020304" pitchFamily="18" charset="0"/>
              </a:rPr>
              <a:t>c. </a:t>
            </a:r>
            <a:r>
              <a:rPr lang="vi-VN" sz="2400" b="1" i="1" dirty="0">
                <a:latin typeface="Times New Roman" panose="02020603050405020304" pitchFamily="18" charset="0"/>
                <a:cs typeface="Times New Roman" panose="02020603050405020304" pitchFamily="18" charset="0"/>
              </a:rPr>
              <a:t>Tính điện năng cần dùng để thắp sáng hai đèn này trong 5h</a:t>
            </a:r>
            <a:r>
              <a:rPr lang="vi-VN" sz="2400" b="1" i="1" dirty="0" smtClean="0">
                <a:latin typeface="Times New Roman" panose="02020603050405020304" pitchFamily="18" charset="0"/>
                <a:cs typeface="Times New Roman" panose="02020603050405020304" pitchFamily="18" charset="0"/>
              </a:rPr>
              <a:t>?</a:t>
            </a:r>
            <a:endParaRPr lang="vi-VN" sz="2400" b="1" i="1" dirty="0">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flipV="1">
            <a:off x="2701653" y="2128878"/>
            <a:ext cx="15240" cy="4202562"/>
          </a:xfrm>
          <a:prstGeom prst="line">
            <a:avLst/>
          </a:prstGeom>
          <a:ln w="38100"/>
        </p:spPr>
        <p:style>
          <a:lnRef idx="1">
            <a:schemeClr val="dk1"/>
          </a:lnRef>
          <a:fillRef idx="0">
            <a:schemeClr val="dk1"/>
          </a:fillRef>
          <a:effectRef idx="0">
            <a:schemeClr val="dk1"/>
          </a:effectRef>
          <a:fontRef idx="minor">
            <a:schemeClr val="tx1"/>
          </a:fontRef>
        </p:style>
      </p:cxnSp>
      <p:sp>
        <p:nvSpPr>
          <p:cNvPr id="2" name="Rectangle 1"/>
          <p:cNvSpPr/>
          <p:nvPr/>
        </p:nvSpPr>
        <p:spPr>
          <a:xfrm>
            <a:off x="281764" y="2538189"/>
            <a:ext cx="6096000" cy="2677656"/>
          </a:xfrm>
          <a:prstGeom prst="rect">
            <a:avLst/>
          </a:prstGeom>
        </p:spPr>
        <p:txBody>
          <a:bodyPr>
            <a:spAutoFit/>
          </a:bodyPr>
          <a:lstStyle/>
          <a:p>
            <a:pPr>
              <a:spcAft>
                <a:spcPts val="0"/>
              </a:spcAft>
              <a:tabLst>
                <a:tab pos="2743200" algn="ctr"/>
                <a:tab pos="5486400" algn="r"/>
              </a:tabLst>
            </a:pPr>
            <a:r>
              <a:rPr lang="vi-VN" sz="2400" b="1" i="1" u="sng" dirty="0">
                <a:solidFill>
                  <a:srgbClr val="0000FF"/>
                </a:solidFill>
                <a:latin typeface="+mj-lt"/>
                <a:ea typeface="Times New Roman" panose="02020603050405020304" pitchFamily="18" charset="0"/>
                <a:cs typeface="Times New Roman" panose="02020603050405020304" pitchFamily="18" charset="0"/>
              </a:rPr>
              <a:t>Tóm tắt:</a:t>
            </a:r>
            <a:endParaRPr lang="vi-VN" sz="2400" b="1" i="1" dirty="0">
              <a:solidFill>
                <a:srgbClr val="0000FF"/>
              </a:solidFill>
              <a:latin typeface="+mj-lt"/>
              <a:ea typeface="Times New Roman" panose="02020603050405020304" pitchFamily="18" charset="0"/>
              <a:cs typeface="Times New Roman" panose="02020603050405020304" pitchFamily="18" charset="0"/>
            </a:endParaRPr>
          </a:p>
          <a:p>
            <a:pPr>
              <a:spcAft>
                <a:spcPts val="0"/>
              </a:spcAft>
              <a:tabLst>
                <a:tab pos="2743200" algn="ctr"/>
                <a:tab pos="5486400" algn="r"/>
              </a:tabLst>
            </a:pPr>
            <a:r>
              <a:rPr lang="vi-VN" sz="2400" b="1" i="1" dirty="0">
                <a:solidFill>
                  <a:srgbClr val="0000FF"/>
                </a:solidFill>
                <a:latin typeface="+mj-lt"/>
                <a:ea typeface="Times New Roman" panose="02020603050405020304" pitchFamily="18" charset="0"/>
                <a:cs typeface="Times New Roman" panose="02020603050405020304" pitchFamily="18" charset="0"/>
              </a:rPr>
              <a:t>Đ</a:t>
            </a:r>
            <a:r>
              <a:rPr lang="vi-VN" sz="2400" b="1" i="1" baseline="-25000" dirty="0">
                <a:solidFill>
                  <a:srgbClr val="0000FF"/>
                </a:solidFill>
                <a:latin typeface="+mj-lt"/>
                <a:ea typeface="Times New Roman" panose="02020603050405020304" pitchFamily="18" charset="0"/>
                <a:cs typeface="Times New Roman" panose="02020603050405020304" pitchFamily="18" charset="0"/>
              </a:rPr>
              <a:t>1,2</a:t>
            </a:r>
            <a:r>
              <a:rPr lang="vi-VN" sz="2400" b="1" i="1" dirty="0">
                <a:solidFill>
                  <a:srgbClr val="0000FF"/>
                </a:solidFill>
                <a:latin typeface="+mj-lt"/>
                <a:ea typeface="Times New Roman" panose="02020603050405020304" pitchFamily="18" charset="0"/>
                <a:cs typeface="Times New Roman" panose="02020603050405020304" pitchFamily="18" charset="0"/>
              </a:rPr>
              <a:t>:110V-40W</a:t>
            </a:r>
          </a:p>
          <a:p>
            <a:pPr>
              <a:spcAft>
                <a:spcPts val="0"/>
              </a:spcAft>
              <a:tabLst>
                <a:tab pos="2743200" algn="ctr"/>
                <a:tab pos="5486400" algn="r"/>
              </a:tabLst>
            </a:pPr>
            <a:r>
              <a:rPr lang="vi-VN" sz="2400" b="1" i="1" dirty="0">
                <a:solidFill>
                  <a:srgbClr val="0000FF"/>
                </a:solidFill>
                <a:latin typeface="+mj-lt"/>
                <a:ea typeface="Times New Roman" panose="02020603050405020304" pitchFamily="18" charset="0"/>
                <a:cs typeface="Times New Roman" panose="02020603050405020304" pitchFamily="18" charset="0"/>
              </a:rPr>
              <a:t>Ý nghĩa?</a:t>
            </a:r>
          </a:p>
          <a:p>
            <a:pPr>
              <a:spcAft>
                <a:spcPts val="0"/>
              </a:spcAft>
              <a:tabLst>
                <a:tab pos="2743200" algn="ctr"/>
                <a:tab pos="5486400" algn="r"/>
              </a:tabLst>
            </a:pPr>
            <a:r>
              <a:rPr lang="fr-FR" sz="2400" b="1" i="1" dirty="0">
                <a:solidFill>
                  <a:srgbClr val="0000FF"/>
                </a:solidFill>
                <a:latin typeface="+mj-lt"/>
                <a:ea typeface="Times New Roman" panose="02020603050405020304" pitchFamily="18" charset="0"/>
                <a:cs typeface="Times New Roman" panose="02020603050405020304" pitchFamily="18" charset="0"/>
              </a:rPr>
              <a:t>U=220V</a:t>
            </a:r>
            <a:endParaRPr lang="vi-VN" sz="2400" b="1" i="1" dirty="0">
              <a:solidFill>
                <a:srgbClr val="0000FF"/>
              </a:solidFill>
              <a:latin typeface="+mj-lt"/>
              <a:ea typeface="Times New Roman" panose="02020603050405020304" pitchFamily="18" charset="0"/>
              <a:cs typeface="Times New Roman" panose="02020603050405020304" pitchFamily="18" charset="0"/>
            </a:endParaRPr>
          </a:p>
          <a:p>
            <a:pPr>
              <a:spcAft>
                <a:spcPts val="0"/>
              </a:spcAft>
              <a:tabLst>
                <a:tab pos="2743200" algn="ctr"/>
                <a:tab pos="5486400" algn="r"/>
              </a:tabLst>
            </a:pPr>
            <a:r>
              <a:rPr lang="fr-FR" sz="2400" b="1" i="1" dirty="0">
                <a:solidFill>
                  <a:srgbClr val="0000FF"/>
                </a:solidFill>
                <a:latin typeface="+mj-lt"/>
                <a:ea typeface="Times New Roman" panose="02020603050405020304" pitchFamily="18" charset="0"/>
                <a:cs typeface="Times New Roman" panose="02020603050405020304" pitchFamily="18" charset="0"/>
              </a:rPr>
              <a:t>Mắc ntn?</a:t>
            </a:r>
            <a:endParaRPr lang="vi-VN" sz="2400" b="1" i="1" dirty="0">
              <a:solidFill>
                <a:srgbClr val="0000FF"/>
              </a:solidFill>
              <a:latin typeface="+mj-lt"/>
              <a:ea typeface="Times New Roman" panose="02020603050405020304" pitchFamily="18" charset="0"/>
              <a:cs typeface="Times New Roman" panose="02020603050405020304" pitchFamily="18" charset="0"/>
            </a:endParaRPr>
          </a:p>
          <a:p>
            <a:pPr>
              <a:spcAft>
                <a:spcPts val="0"/>
              </a:spcAft>
              <a:tabLst>
                <a:tab pos="2743200" algn="ctr"/>
                <a:tab pos="5486400" algn="r"/>
              </a:tabLst>
            </a:pPr>
            <a:r>
              <a:rPr lang="fr-FR" sz="2400" b="1" i="1" dirty="0">
                <a:solidFill>
                  <a:srgbClr val="0000FF"/>
                </a:solidFill>
                <a:latin typeface="+mj-lt"/>
                <a:ea typeface="Times New Roman" panose="02020603050405020304" pitchFamily="18" charset="0"/>
                <a:cs typeface="Times New Roman" panose="02020603050405020304" pitchFamily="18" charset="0"/>
              </a:rPr>
              <a:t>t=5h</a:t>
            </a:r>
            <a:endParaRPr lang="vi-VN" sz="2400" b="1" i="1" dirty="0">
              <a:solidFill>
                <a:srgbClr val="0000FF"/>
              </a:solidFill>
              <a:latin typeface="+mj-lt"/>
              <a:ea typeface="Times New Roman" panose="02020603050405020304" pitchFamily="18" charset="0"/>
              <a:cs typeface="Times New Roman" panose="02020603050405020304" pitchFamily="18" charset="0"/>
            </a:endParaRPr>
          </a:p>
          <a:p>
            <a:r>
              <a:rPr lang="fr-FR" sz="2400" b="1" i="1" dirty="0">
                <a:solidFill>
                  <a:srgbClr val="0000FF"/>
                </a:solidFill>
                <a:latin typeface="+mj-lt"/>
                <a:ea typeface="Times New Roman" panose="02020603050405020304" pitchFamily="18" charset="0"/>
              </a:rPr>
              <a:t>A=?</a:t>
            </a:r>
            <a:endParaRPr lang="vi-VN" sz="2400" b="1" i="1" dirty="0">
              <a:solidFill>
                <a:srgbClr val="0000FF"/>
              </a:solidFill>
              <a:latin typeface="+mj-lt"/>
            </a:endParaRPr>
          </a:p>
        </p:txBody>
      </p:sp>
      <p:sp>
        <p:nvSpPr>
          <p:cNvPr id="3" name="Rectangle 2"/>
          <p:cNvSpPr/>
          <p:nvPr/>
        </p:nvSpPr>
        <p:spPr>
          <a:xfrm>
            <a:off x="2925170" y="2538189"/>
            <a:ext cx="7692787" cy="3293209"/>
          </a:xfrm>
          <a:prstGeom prst="rect">
            <a:avLst/>
          </a:prstGeom>
        </p:spPr>
        <p:txBody>
          <a:bodyPr wrap="square">
            <a:spAutoFit/>
          </a:bodyPr>
          <a:lstStyle/>
          <a:p>
            <a:pPr>
              <a:spcAft>
                <a:spcPts val="0"/>
              </a:spcAft>
              <a:tabLst>
                <a:tab pos="2743200" algn="ctr"/>
                <a:tab pos="5486400" algn="r"/>
              </a:tabLst>
            </a:pPr>
            <a:r>
              <a:rPr lang="vi-VN" sz="2400" b="1" i="1"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tabLst>
                <a:tab pos="2743200" algn="ctr"/>
                <a:tab pos="5486400" algn="r"/>
              </a:tabLst>
            </a:pPr>
            <a:r>
              <a:rPr lang="en-US" sz="2400" b="1" i="1" dirty="0" smtClean="0">
                <a:solidFill>
                  <a:srgbClr val="0000FF"/>
                </a:solidFill>
                <a:latin typeface="Times New Roman" panose="02020603050405020304" pitchFamily="18" charset="0"/>
                <a:cs typeface="Times New Roman" panose="02020603050405020304" pitchFamily="18" charset="0"/>
              </a:rPr>
              <a:t>a/ </a:t>
            </a:r>
            <a:r>
              <a:rPr lang="vi-VN" sz="2400" b="1" i="1" dirty="0" smtClean="0">
                <a:solidFill>
                  <a:srgbClr val="0000FF"/>
                </a:solidFill>
                <a:latin typeface="Times New Roman" panose="02020603050405020304" pitchFamily="18" charset="0"/>
                <a:cs typeface="Times New Roman" panose="02020603050405020304" pitchFamily="18" charset="0"/>
              </a:rPr>
              <a:t>110V</a:t>
            </a:r>
            <a:r>
              <a:rPr lang="vi-VN" sz="2400" b="1" i="1" dirty="0">
                <a:solidFill>
                  <a:srgbClr val="0000FF"/>
                </a:solidFill>
                <a:latin typeface="Times New Roman" panose="02020603050405020304" pitchFamily="18" charset="0"/>
                <a:cs typeface="Times New Roman" panose="02020603050405020304" pitchFamily="18" charset="0"/>
              </a:rPr>
              <a:t>: hiệu điện thế định mức của bóng </a:t>
            </a:r>
            <a:r>
              <a:rPr lang="vi-VN" sz="2400" b="1" i="1" dirty="0" smtClean="0">
                <a:solidFill>
                  <a:srgbClr val="0000FF"/>
                </a:solidFill>
                <a:latin typeface="Times New Roman" panose="02020603050405020304" pitchFamily="18" charset="0"/>
                <a:cs typeface="Times New Roman" panose="02020603050405020304" pitchFamily="18" charset="0"/>
              </a:rPr>
              <a:t>đèn</a:t>
            </a:r>
            <a:endParaRPr lang="en-US" sz="2400" b="1" i="1" dirty="0">
              <a:solidFill>
                <a:srgbClr val="0000FF"/>
              </a:solidFill>
              <a:latin typeface="Times New Roman" panose="02020603050405020304" pitchFamily="18" charset="0"/>
              <a:cs typeface="Times New Roman" panose="02020603050405020304" pitchFamily="18" charset="0"/>
            </a:endParaRPr>
          </a:p>
          <a:p>
            <a:pPr lvl="0" algn="just">
              <a:tabLst>
                <a:tab pos="2743200" algn="ctr"/>
                <a:tab pos="5486400" algn="r"/>
              </a:tabLst>
            </a:pP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40W</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công suất định mức của bóng đèn</a:t>
            </a:r>
            <a:endParaRPr lang="vi-VN" sz="2400" b="1"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lgn="just">
              <a:tabLst>
                <a:tab pos="2743200" algn="ctr"/>
                <a:tab pos="5486400" algn="r"/>
              </a:tabLst>
            </a:pPr>
            <a:r>
              <a:rPr lang="en-US" sz="2400" b="1" i="1" dirty="0" smtClean="0">
                <a:solidFill>
                  <a:srgbClr val="0000FF"/>
                </a:solidFill>
                <a:latin typeface="Times New Roman" panose="02020603050405020304" pitchFamily="18" charset="0"/>
                <a:cs typeface="Times New Roman" panose="02020603050405020304" pitchFamily="18" charset="0"/>
              </a:rPr>
              <a:t>b/ </a:t>
            </a:r>
            <a:r>
              <a:rPr lang="vi-VN" sz="2400" b="1" i="1" dirty="0" smtClean="0">
                <a:solidFill>
                  <a:srgbClr val="0000FF"/>
                </a:solidFill>
                <a:latin typeface="Times New Roman" panose="02020603050405020304" pitchFamily="18" charset="0"/>
                <a:cs typeface="Times New Roman" panose="02020603050405020304" pitchFamily="18" charset="0"/>
              </a:rPr>
              <a:t>Mắc </a:t>
            </a:r>
            <a:r>
              <a:rPr lang="vi-VN" sz="2400" b="1" i="1" dirty="0">
                <a:solidFill>
                  <a:srgbClr val="0000FF"/>
                </a:solidFill>
                <a:latin typeface="Times New Roman" panose="02020603050405020304" pitchFamily="18" charset="0"/>
                <a:cs typeface="Times New Roman" panose="02020603050405020304" pitchFamily="18" charset="0"/>
              </a:rPr>
              <a:t>hai bóng đèn nối tiếp với nhau</a:t>
            </a:r>
            <a:endParaRPr lang="vi-VN" sz="2400" b="1" i="1" dirty="0" smtClean="0">
              <a:solidFill>
                <a:srgbClr val="0000FF"/>
              </a:solidFill>
              <a:effectLst/>
              <a:latin typeface="Times New Roman" panose="02020603050405020304" pitchFamily="18" charset="0"/>
              <a:cs typeface="Times New Roman" panose="02020603050405020304" pitchFamily="18" charset="0"/>
            </a:endParaRPr>
          </a:p>
          <a:p>
            <a:pPr lvl="0" algn="just">
              <a:tabLst>
                <a:tab pos="2743200" algn="ctr"/>
                <a:tab pos="5486400" algn="r"/>
              </a:tabLst>
            </a:pPr>
            <a:r>
              <a:rPr lang="en-US" sz="2400" b="1" i="1" dirty="0" smtClean="0">
                <a:solidFill>
                  <a:srgbClr val="0000FF"/>
                </a:solidFill>
                <a:latin typeface="Times New Roman" panose="02020603050405020304" pitchFamily="18" charset="0"/>
                <a:cs typeface="Times New Roman" panose="02020603050405020304" pitchFamily="18" charset="0"/>
              </a:rPr>
              <a:t>c/ </a:t>
            </a:r>
            <a:r>
              <a:rPr lang="vi-VN" sz="2400" b="1" i="1" dirty="0" smtClean="0">
                <a:solidFill>
                  <a:srgbClr val="0000FF"/>
                </a:solidFill>
                <a:latin typeface="Times New Roman" panose="02020603050405020304" pitchFamily="18" charset="0"/>
                <a:cs typeface="Times New Roman" panose="02020603050405020304" pitchFamily="18" charset="0"/>
              </a:rPr>
              <a:t>Công </a:t>
            </a:r>
            <a:r>
              <a:rPr lang="vi-VN" sz="2400" b="1" i="1" dirty="0">
                <a:solidFill>
                  <a:srgbClr val="0000FF"/>
                </a:solidFill>
                <a:latin typeface="Times New Roman" panose="02020603050405020304" pitchFamily="18" charset="0"/>
                <a:cs typeface="Times New Roman" panose="02020603050405020304" pitchFamily="18" charset="0"/>
              </a:rPr>
              <a:t>suất của đoạn mạch:</a:t>
            </a:r>
            <a:endParaRPr lang="vi-VN" sz="2400" b="1" i="1" dirty="0" smtClean="0">
              <a:solidFill>
                <a:srgbClr val="0000FF"/>
              </a:solidFill>
              <a:effectLst/>
              <a:latin typeface="Times New Roman" panose="02020603050405020304" pitchFamily="18" charset="0"/>
              <a:cs typeface="Times New Roman" panose="02020603050405020304" pitchFamily="18" charset="0"/>
            </a:endParaRPr>
          </a:p>
          <a:p>
            <a:pPr marL="718820">
              <a:spcAft>
                <a:spcPts val="0"/>
              </a:spcAft>
              <a:tabLst>
                <a:tab pos="2743200" algn="ctr"/>
                <a:tab pos="5486400" algn="r"/>
              </a:tabLst>
            </a:pPr>
            <a:r>
              <a:rPr lang="en-US" sz="3200" b="1" i="1" dirty="0">
                <a:solidFill>
                  <a:srgbClr val="0000FF"/>
                </a:solidFill>
                <a:latin typeface=".VnCommercial Script" panose="020B7200000000000000" pitchFamily="34" charset="0"/>
                <a:cs typeface="Times New Roman" panose="02020603050405020304" pitchFamily="18" charset="0"/>
              </a:rPr>
              <a:t>P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a:solidFill>
                  <a:srgbClr val="0000FF"/>
                </a:solidFill>
                <a:latin typeface=".VnCommercial Script" panose="020B7200000000000000" pitchFamily="34" charset="0"/>
                <a:cs typeface="Times New Roman" panose="02020603050405020304" pitchFamily="18" charset="0"/>
              </a:rPr>
              <a:t> </a:t>
            </a:r>
            <a:r>
              <a:rPr lang="en-US" sz="3200" b="1" i="1" dirty="0">
                <a:solidFill>
                  <a:srgbClr val="0000FF"/>
                </a:solidFill>
                <a:latin typeface=".VnCommercial Script" panose="020B7200000000000000" pitchFamily="34" charset="0"/>
                <a:cs typeface="Times New Roman" panose="02020603050405020304" pitchFamily="18" charset="0"/>
              </a:rPr>
              <a:t>P</a:t>
            </a:r>
            <a:r>
              <a:rPr lang="en-US" b="1" i="1" dirty="0">
                <a:solidFill>
                  <a:srgbClr val="0000FF"/>
                </a:solidFill>
                <a:latin typeface=".VnCommercial Script" panose="020B7200000000000000" pitchFamily="34" charset="0"/>
                <a:cs typeface="Times New Roman" panose="02020603050405020304" pitchFamily="18" charset="0"/>
              </a:rPr>
              <a:t> </a:t>
            </a:r>
            <a:r>
              <a:rPr lang="vi-VN" sz="2400" b="1" i="1" baseline="-25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1</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a:solidFill>
                  <a:srgbClr val="0000FF"/>
                </a:solidFill>
                <a:latin typeface=".VnCommercial Script" panose="020B7200000000000000" pitchFamily="34" charset="0"/>
                <a:cs typeface="Times New Roman" panose="02020603050405020304" pitchFamily="18" charset="0"/>
              </a:rPr>
              <a:t> </a:t>
            </a:r>
            <a:r>
              <a:rPr lang="en-US" sz="3200" b="1" i="1" dirty="0">
                <a:solidFill>
                  <a:srgbClr val="0000FF"/>
                </a:solidFill>
                <a:latin typeface=".VnCommercial Script" panose="020B7200000000000000" pitchFamily="34" charset="0"/>
                <a:cs typeface="Times New Roman" panose="02020603050405020304" pitchFamily="18" charset="0"/>
              </a:rPr>
              <a:t>P</a:t>
            </a:r>
            <a:r>
              <a:rPr lang="en-US" b="1" i="1" dirty="0">
                <a:solidFill>
                  <a:srgbClr val="0000FF"/>
                </a:solidFill>
                <a:latin typeface=".VnCommercial Script" panose="020B7200000000000000" pitchFamily="34" charset="0"/>
                <a:cs typeface="Times New Roman" panose="02020603050405020304" pitchFamily="18" charset="0"/>
              </a:rPr>
              <a:t> </a:t>
            </a:r>
            <a:r>
              <a:rPr lang="vi-VN" sz="2400" b="1" i="1" baseline="-250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=40+40=80(W</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b="1" i="1"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Điện </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năng dùng để thắp sáng hai bóng đèn: </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p>
          <a:p>
            <a:r>
              <a:rPr lang="en-US"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a:solidFill>
                  <a:srgbClr val="0000FF"/>
                </a:solidFill>
                <a:latin typeface=".VnCommercial Script" panose="020B7200000000000000" pitchFamily="34" charset="0"/>
                <a:cs typeface="Times New Roman" panose="02020603050405020304" pitchFamily="18" charset="0"/>
              </a:rPr>
              <a:t> </a:t>
            </a:r>
            <a:r>
              <a:rPr lang="en-US" sz="3200" b="1" i="1" dirty="0">
                <a:solidFill>
                  <a:srgbClr val="0000FF"/>
                </a:solidFill>
                <a:latin typeface=".VnCommercial Script" panose="020B7200000000000000" pitchFamily="34" charset="0"/>
                <a:cs typeface="Times New Roman" panose="02020603050405020304" pitchFamily="18" charset="0"/>
              </a:rPr>
              <a:t>P</a:t>
            </a:r>
            <a:r>
              <a:rPr lang="vi-VN" sz="2400" b="1"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.t=80.5=400(Wh</a:t>
            </a:r>
            <a:r>
              <a:rPr lang="vi-VN" sz="2400" b="1"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b="1" i="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4348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barn(inVertical)">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barn(inVertical)">
                                      <p:cBhvr>
                                        <p:cTn id="42" dur="5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barn(inVertical)">
                                      <p:cBhvr>
                                        <p:cTn id="47" dur="500"/>
                                        <p:tgtEl>
                                          <p:spTgt spid="3">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barn(inVertical)">
                                      <p:cBhvr>
                                        <p:cTn id="52" dur="500"/>
                                        <p:tgtEl>
                                          <p:spTgt spid="3">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barn(inVertical)">
                                      <p:cBhvr>
                                        <p:cTn id="57" dur="500"/>
                                        <p:tgtEl>
                                          <p:spTgt spid="3">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Effect transition="in" filter="barn(inVertical)">
                                      <p:cBhvr>
                                        <p:cTn id="62" dur="500"/>
                                        <p:tgtEl>
                                          <p:spTgt spid="3">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Effect transition="in" filter="barn(inVertical)">
                                      <p:cBhvr>
                                        <p:cTn id="6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e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WordArt 3"/>
          <p:cNvSpPr>
            <a:spLocks noChangeArrowheads="1" noChangeShapeType="1" noTextEdit="1"/>
          </p:cNvSpPr>
          <p:nvPr/>
        </p:nvSpPr>
        <p:spPr bwMode="auto">
          <a:xfrm>
            <a:off x="4419600" y="533400"/>
            <a:ext cx="3429000" cy="609600"/>
          </a:xfrm>
          <a:prstGeom prst="rect">
            <a:avLst/>
          </a:prstGeom>
        </p:spPr>
        <p:txBody>
          <a:bodyPr wrap="none" fromWordArt="1">
            <a:prstTxWarp prst="textPlain">
              <a:avLst>
                <a:gd name="adj" fmla="val 50000"/>
              </a:avLst>
            </a:prstTxWarp>
          </a:bodyPr>
          <a:lstStyle/>
          <a:p>
            <a:r>
              <a:rPr lang="vi-VN" sz="3600" b="1" i="1" kern="10">
                <a:ln w="9525">
                  <a:solidFill>
                    <a:srgbClr val="FF3300"/>
                  </a:solidFill>
                  <a:round/>
                  <a:headEnd/>
                  <a:tailEnd/>
                </a:ln>
                <a:solidFill>
                  <a:srgbClr val="FF33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Hướng dẫn về nhà</a:t>
            </a:r>
          </a:p>
        </p:txBody>
      </p:sp>
      <p:cxnSp>
        <p:nvCxnSpPr>
          <p:cNvPr id="20484" name="AutoShape 4"/>
          <p:cNvCxnSpPr>
            <a:cxnSpLocks noChangeShapeType="1"/>
          </p:cNvCxnSpPr>
          <p:nvPr/>
        </p:nvCxnSpPr>
        <p:spPr bwMode="auto">
          <a:xfrm>
            <a:off x="1524000" y="34290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0485" name="Rectangle 7"/>
          <p:cNvSpPr>
            <a:spLocks noGrp="1" noChangeArrowheads="1"/>
          </p:cNvSpPr>
          <p:nvPr>
            <p:ph type="body" idx="1"/>
          </p:nvPr>
        </p:nvSpPr>
        <p:spPr>
          <a:xfrm>
            <a:off x="1733266" y="1825625"/>
            <a:ext cx="8761862" cy="4351338"/>
          </a:xfrm>
          <a:noFill/>
        </p:spPr>
        <p:txBody>
          <a:bodyPr/>
          <a:lstStyle/>
          <a:p>
            <a:pPr marL="609600" indent="-609600">
              <a:buNone/>
            </a:pPr>
            <a:r>
              <a:rPr lang="en-US" altLang="vi-VN" b="1" i="1" dirty="0" smtClean="0">
                <a:solidFill>
                  <a:srgbClr val="0000FF"/>
                </a:solidFill>
                <a:latin typeface="Times New Roman" panose="02020603050405020304" pitchFamily="18" charset="0"/>
              </a:rPr>
              <a:t>1. Học công suất, điện năng, công của dòng điện</a:t>
            </a:r>
          </a:p>
          <a:p>
            <a:pPr marL="609600" indent="-609600">
              <a:buNone/>
            </a:pPr>
            <a:r>
              <a:rPr lang="en-US" altLang="vi-VN" b="1" i="1" dirty="0">
                <a:solidFill>
                  <a:srgbClr val="0000FF"/>
                </a:solidFill>
                <a:latin typeface="Times New Roman" panose="02020603050405020304" pitchFamily="18" charset="0"/>
              </a:rPr>
              <a:t>2. </a:t>
            </a:r>
            <a:r>
              <a:rPr lang="en-US" altLang="vi-VN" b="1" i="1" dirty="0" smtClean="0">
                <a:solidFill>
                  <a:srgbClr val="0000FF"/>
                </a:solidFill>
                <a:latin typeface="Times New Roman" panose="02020603050405020304" pitchFamily="18" charset="0"/>
              </a:rPr>
              <a:t>Ôn </a:t>
            </a:r>
            <a:r>
              <a:rPr lang="en-US" altLang="vi-VN" b="1" i="1" smtClean="0">
                <a:solidFill>
                  <a:srgbClr val="0000FF"/>
                </a:solidFill>
                <a:latin typeface="Times New Roman" panose="02020603050405020304" pitchFamily="18" charset="0"/>
              </a:rPr>
              <a:t>lại định luật Jun-Lenxo.</a:t>
            </a:r>
            <a:endParaRPr lang="en-US" altLang="vi-VN" b="1" i="1" dirty="0" smtClean="0">
              <a:solidFill>
                <a:srgbClr val="0000FF"/>
              </a:solidFill>
              <a:latin typeface="Times New Roman" panose="02020603050405020304" pitchFamily="18" charset="0"/>
            </a:endParaRPr>
          </a:p>
        </p:txBody>
      </p:sp>
      <p:grpSp>
        <p:nvGrpSpPr>
          <p:cNvPr id="20486" name="Group 8"/>
          <p:cNvGrpSpPr>
            <a:grpSpLocks/>
          </p:cNvGrpSpPr>
          <p:nvPr/>
        </p:nvGrpSpPr>
        <p:grpSpPr bwMode="auto">
          <a:xfrm>
            <a:off x="3794078" y="3875964"/>
            <a:ext cx="5295331" cy="2105736"/>
            <a:chOff x="4130" y="2318"/>
            <a:chExt cx="2835" cy="1620"/>
          </a:xfrm>
        </p:grpSpPr>
        <p:sp>
          <p:nvSpPr>
            <p:cNvPr id="20487" name="Freeform 9"/>
            <p:cNvSpPr>
              <a:spLocks/>
            </p:cNvSpPr>
            <p:nvPr/>
          </p:nvSpPr>
          <p:spPr bwMode="auto">
            <a:xfrm>
              <a:off x="4130" y="2618"/>
              <a:ext cx="2835" cy="1186"/>
            </a:xfrm>
            <a:custGeom>
              <a:avLst/>
              <a:gdLst>
                <a:gd name="T0" fmla="*/ 2726 w 2835"/>
                <a:gd name="T1" fmla="*/ 335 h 1186"/>
                <a:gd name="T2" fmla="*/ 2549 w 2835"/>
                <a:gd name="T3" fmla="*/ 397 h 1186"/>
                <a:gd name="T4" fmla="*/ 2368 w 2835"/>
                <a:gd name="T5" fmla="*/ 459 h 1186"/>
                <a:gd name="T6" fmla="*/ 2185 w 2835"/>
                <a:gd name="T7" fmla="*/ 515 h 1186"/>
                <a:gd name="T8" fmla="*/ 2008 w 2835"/>
                <a:gd name="T9" fmla="*/ 567 h 1186"/>
                <a:gd name="T10" fmla="*/ 1840 w 2835"/>
                <a:gd name="T11" fmla="*/ 609 h 1186"/>
                <a:gd name="T12" fmla="*/ 1688 w 2835"/>
                <a:gd name="T13" fmla="*/ 645 h 1186"/>
                <a:gd name="T14" fmla="*/ 1556 w 2835"/>
                <a:gd name="T15" fmla="*/ 662 h 1186"/>
                <a:gd name="T16" fmla="*/ 1452 w 2835"/>
                <a:gd name="T17" fmla="*/ 669 h 1186"/>
                <a:gd name="T18" fmla="*/ 1377 w 2835"/>
                <a:gd name="T19" fmla="*/ 658 h 1186"/>
                <a:gd name="T20" fmla="*/ 1343 w 2835"/>
                <a:gd name="T21" fmla="*/ 630 h 1186"/>
                <a:gd name="T22" fmla="*/ 1327 w 2835"/>
                <a:gd name="T23" fmla="*/ 527 h 1186"/>
                <a:gd name="T24" fmla="*/ 1347 w 2835"/>
                <a:gd name="T25" fmla="*/ 424 h 1186"/>
                <a:gd name="T26" fmla="*/ 1318 w 2835"/>
                <a:gd name="T27" fmla="*/ 320 h 1186"/>
                <a:gd name="T28" fmla="*/ 1249 w 2835"/>
                <a:gd name="T29" fmla="*/ 227 h 1186"/>
                <a:gd name="T30" fmla="*/ 1182 w 2835"/>
                <a:gd name="T31" fmla="*/ 126 h 1186"/>
                <a:gd name="T32" fmla="*/ 1104 w 2835"/>
                <a:gd name="T33" fmla="*/ 40 h 1186"/>
                <a:gd name="T34" fmla="*/ 1001 w 2835"/>
                <a:gd name="T35" fmla="*/ 0 h 1186"/>
                <a:gd name="T36" fmla="*/ 861 w 2835"/>
                <a:gd name="T37" fmla="*/ 26 h 1186"/>
                <a:gd name="T38" fmla="*/ 704 w 2835"/>
                <a:gd name="T39" fmla="*/ 79 h 1186"/>
                <a:gd name="T40" fmla="*/ 595 w 2835"/>
                <a:gd name="T41" fmla="*/ 126 h 1186"/>
                <a:gd name="T42" fmla="*/ 509 w 2835"/>
                <a:gd name="T43" fmla="*/ 170 h 1186"/>
                <a:gd name="T44" fmla="*/ 413 w 2835"/>
                <a:gd name="T45" fmla="*/ 214 h 1186"/>
                <a:gd name="T46" fmla="*/ 276 w 2835"/>
                <a:gd name="T47" fmla="*/ 267 h 1186"/>
                <a:gd name="T48" fmla="*/ 69 w 2835"/>
                <a:gd name="T49" fmla="*/ 825 h 1186"/>
                <a:gd name="T50" fmla="*/ 250 w 2835"/>
                <a:gd name="T51" fmla="*/ 757 h 1186"/>
                <a:gd name="T52" fmla="*/ 400 w 2835"/>
                <a:gd name="T53" fmla="*/ 698 h 1186"/>
                <a:gd name="T54" fmla="*/ 538 w 2835"/>
                <a:gd name="T55" fmla="*/ 654 h 1186"/>
                <a:gd name="T56" fmla="*/ 670 w 2835"/>
                <a:gd name="T57" fmla="*/ 609 h 1186"/>
                <a:gd name="T58" fmla="*/ 818 w 2835"/>
                <a:gd name="T59" fmla="*/ 573 h 1186"/>
                <a:gd name="T60" fmla="*/ 791 w 2835"/>
                <a:gd name="T61" fmla="*/ 812 h 1186"/>
                <a:gd name="T62" fmla="*/ 784 w 2835"/>
                <a:gd name="T63" fmla="*/ 959 h 1186"/>
                <a:gd name="T64" fmla="*/ 832 w 2835"/>
                <a:gd name="T65" fmla="*/ 1052 h 1186"/>
                <a:gd name="T66" fmla="*/ 910 w 2835"/>
                <a:gd name="T67" fmla="*/ 1125 h 1186"/>
                <a:gd name="T68" fmla="*/ 1014 w 2835"/>
                <a:gd name="T69" fmla="*/ 1171 h 1186"/>
                <a:gd name="T70" fmla="*/ 1126 w 2835"/>
                <a:gd name="T71" fmla="*/ 1186 h 1186"/>
                <a:gd name="T72" fmla="*/ 1231 w 2835"/>
                <a:gd name="T73" fmla="*/ 1171 h 1186"/>
                <a:gd name="T74" fmla="*/ 1328 w 2835"/>
                <a:gd name="T75" fmla="*/ 1157 h 1186"/>
                <a:gd name="T76" fmla="*/ 1436 w 2835"/>
                <a:gd name="T77" fmla="*/ 1145 h 1186"/>
                <a:gd name="T78" fmla="*/ 1557 w 2835"/>
                <a:gd name="T79" fmla="*/ 1127 h 1186"/>
                <a:gd name="T80" fmla="*/ 1688 w 2835"/>
                <a:gd name="T81" fmla="*/ 1107 h 1186"/>
                <a:gd name="T82" fmla="*/ 1829 w 2835"/>
                <a:gd name="T83" fmla="*/ 1082 h 1186"/>
                <a:gd name="T84" fmla="*/ 1971 w 2835"/>
                <a:gd name="T85" fmla="*/ 1053 h 1186"/>
                <a:gd name="T86" fmla="*/ 2118 w 2835"/>
                <a:gd name="T87" fmla="*/ 1021 h 1186"/>
                <a:gd name="T88" fmla="*/ 2269 w 2835"/>
                <a:gd name="T89" fmla="*/ 981 h 1186"/>
                <a:gd name="T90" fmla="*/ 2418 w 2835"/>
                <a:gd name="T91" fmla="*/ 935 h 1186"/>
                <a:gd name="T92" fmla="*/ 2568 w 2835"/>
                <a:gd name="T93" fmla="*/ 884 h 118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835"/>
                <a:gd name="T142" fmla="*/ 0 h 1186"/>
                <a:gd name="T143" fmla="*/ 2835 w 2835"/>
                <a:gd name="T144" fmla="*/ 1186 h 118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835" h="1186">
                  <a:moveTo>
                    <a:pt x="2835" y="293"/>
                  </a:moveTo>
                  <a:lnTo>
                    <a:pt x="2782" y="312"/>
                  </a:lnTo>
                  <a:lnTo>
                    <a:pt x="2726" y="335"/>
                  </a:lnTo>
                  <a:lnTo>
                    <a:pt x="2668" y="355"/>
                  </a:lnTo>
                  <a:lnTo>
                    <a:pt x="2609" y="377"/>
                  </a:lnTo>
                  <a:lnTo>
                    <a:pt x="2549" y="397"/>
                  </a:lnTo>
                  <a:lnTo>
                    <a:pt x="2490" y="417"/>
                  </a:lnTo>
                  <a:lnTo>
                    <a:pt x="2430" y="440"/>
                  </a:lnTo>
                  <a:lnTo>
                    <a:pt x="2368" y="459"/>
                  </a:lnTo>
                  <a:lnTo>
                    <a:pt x="2307" y="478"/>
                  </a:lnTo>
                  <a:lnTo>
                    <a:pt x="2247" y="498"/>
                  </a:lnTo>
                  <a:lnTo>
                    <a:pt x="2185" y="515"/>
                  </a:lnTo>
                  <a:lnTo>
                    <a:pt x="2125" y="534"/>
                  </a:lnTo>
                  <a:lnTo>
                    <a:pt x="2067" y="553"/>
                  </a:lnTo>
                  <a:lnTo>
                    <a:pt x="2008" y="567"/>
                  </a:lnTo>
                  <a:lnTo>
                    <a:pt x="1952" y="583"/>
                  </a:lnTo>
                  <a:lnTo>
                    <a:pt x="1895" y="596"/>
                  </a:lnTo>
                  <a:lnTo>
                    <a:pt x="1840" y="609"/>
                  </a:lnTo>
                  <a:lnTo>
                    <a:pt x="1788" y="622"/>
                  </a:lnTo>
                  <a:lnTo>
                    <a:pt x="1737" y="635"/>
                  </a:lnTo>
                  <a:lnTo>
                    <a:pt x="1688" y="645"/>
                  </a:lnTo>
                  <a:lnTo>
                    <a:pt x="1640" y="654"/>
                  </a:lnTo>
                  <a:lnTo>
                    <a:pt x="1597" y="658"/>
                  </a:lnTo>
                  <a:lnTo>
                    <a:pt x="1556" y="662"/>
                  </a:lnTo>
                  <a:lnTo>
                    <a:pt x="1520" y="668"/>
                  </a:lnTo>
                  <a:lnTo>
                    <a:pt x="1485" y="669"/>
                  </a:lnTo>
                  <a:lnTo>
                    <a:pt x="1452" y="669"/>
                  </a:lnTo>
                  <a:lnTo>
                    <a:pt x="1423" y="668"/>
                  </a:lnTo>
                  <a:lnTo>
                    <a:pt x="1399" y="662"/>
                  </a:lnTo>
                  <a:lnTo>
                    <a:pt x="1377" y="658"/>
                  </a:lnTo>
                  <a:lnTo>
                    <a:pt x="1363" y="654"/>
                  </a:lnTo>
                  <a:lnTo>
                    <a:pt x="1348" y="641"/>
                  </a:lnTo>
                  <a:lnTo>
                    <a:pt x="1343" y="630"/>
                  </a:lnTo>
                  <a:lnTo>
                    <a:pt x="1328" y="593"/>
                  </a:lnTo>
                  <a:lnTo>
                    <a:pt x="1321" y="561"/>
                  </a:lnTo>
                  <a:lnTo>
                    <a:pt x="1327" y="527"/>
                  </a:lnTo>
                  <a:lnTo>
                    <a:pt x="1333" y="493"/>
                  </a:lnTo>
                  <a:lnTo>
                    <a:pt x="1341" y="460"/>
                  </a:lnTo>
                  <a:lnTo>
                    <a:pt x="1347" y="424"/>
                  </a:lnTo>
                  <a:lnTo>
                    <a:pt x="1348" y="387"/>
                  </a:lnTo>
                  <a:lnTo>
                    <a:pt x="1343" y="349"/>
                  </a:lnTo>
                  <a:lnTo>
                    <a:pt x="1318" y="320"/>
                  </a:lnTo>
                  <a:lnTo>
                    <a:pt x="1295" y="293"/>
                  </a:lnTo>
                  <a:lnTo>
                    <a:pt x="1271" y="263"/>
                  </a:lnTo>
                  <a:lnTo>
                    <a:pt x="1249" y="227"/>
                  </a:lnTo>
                  <a:lnTo>
                    <a:pt x="1228" y="192"/>
                  </a:lnTo>
                  <a:lnTo>
                    <a:pt x="1206" y="159"/>
                  </a:lnTo>
                  <a:lnTo>
                    <a:pt x="1182" y="126"/>
                  </a:lnTo>
                  <a:lnTo>
                    <a:pt x="1157" y="94"/>
                  </a:lnTo>
                  <a:lnTo>
                    <a:pt x="1131" y="66"/>
                  </a:lnTo>
                  <a:lnTo>
                    <a:pt x="1104" y="40"/>
                  </a:lnTo>
                  <a:lnTo>
                    <a:pt x="1071" y="20"/>
                  </a:lnTo>
                  <a:lnTo>
                    <a:pt x="1039" y="7"/>
                  </a:lnTo>
                  <a:lnTo>
                    <a:pt x="1001" y="0"/>
                  </a:lnTo>
                  <a:lnTo>
                    <a:pt x="959" y="0"/>
                  </a:lnTo>
                  <a:lnTo>
                    <a:pt x="913" y="9"/>
                  </a:lnTo>
                  <a:lnTo>
                    <a:pt x="861" y="26"/>
                  </a:lnTo>
                  <a:lnTo>
                    <a:pt x="802" y="45"/>
                  </a:lnTo>
                  <a:lnTo>
                    <a:pt x="750" y="64"/>
                  </a:lnTo>
                  <a:lnTo>
                    <a:pt x="704" y="79"/>
                  </a:lnTo>
                  <a:lnTo>
                    <a:pt x="663" y="94"/>
                  </a:lnTo>
                  <a:lnTo>
                    <a:pt x="628" y="110"/>
                  </a:lnTo>
                  <a:lnTo>
                    <a:pt x="595" y="126"/>
                  </a:lnTo>
                  <a:lnTo>
                    <a:pt x="565" y="140"/>
                  </a:lnTo>
                  <a:lnTo>
                    <a:pt x="538" y="154"/>
                  </a:lnTo>
                  <a:lnTo>
                    <a:pt x="509" y="170"/>
                  </a:lnTo>
                  <a:lnTo>
                    <a:pt x="479" y="183"/>
                  </a:lnTo>
                  <a:lnTo>
                    <a:pt x="447" y="199"/>
                  </a:lnTo>
                  <a:lnTo>
                    <a:pt x="413" y="214"/>
                  </a:lnTo>
                  <a:lnTo>
                    <a:pt x="372" y="229"/>
                  </a:lnTo>
                  <a:lnTo>
                    <a:pt x="329" y="248"/>
                  </a:lnTo>
                  <a:lnTo>
                    <a:pt x="276" y="267"/>
                  </a:lnTo>
                  <a:lnTo>
                    <a:pt x="217" y="284"/>
                  </a:lnTo>
                  <a:lnTo>
                    <a:pt x="0" y="848"/>
                  </a:lnTo>
                  <a:lnTo>
                    <a:pt x="69" y="825"/>
                  </a:lnTo>
                  <a:lnTo>
                    <a:pt x="132" y="799"/>
                  </a:lnTo>
                  <a:lnTo>
                    <a:pt x="194" y="776"/>
                  </a:lnTo>
                  <a:lnTo>
                    <a:pt x="250" y="757"/>
                  </a:lnTo>
                  <a:lnTo>
                    <a:pt x="303" y="737"/>
                  </a:lnTo>
                  <a:lnTo>
                    <a:pt x="352" y="716"/>
                  </a:lnTo>
                  <a:lnTo>
                    <a:pt x="400" y="698"/>
                  </a:lnTo>
                  <a:lnTo>
                    <a:pt x="447" y="682"/>
                  </a:lnTo>
                  <a:lnTo>
                    <a:pt x="492" y="668"/>
                  </a:lnTo>
                  <a:lnTo>
                    <a:pt x="538" y="654"/>
                  </a:lnTo>
                  <a:lnTo>
                    <a:pt x="581" y="636"/>
                  </a:lnTo>
                  <a:lnTo>
                    <a:pt x="625" y="622"/>
                  </a:lnTo>
                  <a:lnTo>
                    <a:pt x="670" y="609"/>
                  </a:lnTo>
                  <a:lnTo>
                    <a:pt x="717" y="597"/>
                  </a:lnTo>
                  <a:lnTo>
                    <a:pt x="765" y="584"/>
                  </a:lnTo>
                  <a:lnTo>
                    <a:pt x="818" y="573"/>
                  </a:lnTo>
                  <a:lnTo>
                    <a:pt x="819" y="649"/>
                  </a:lnTo>
                  <a:lnTo>
                    <a:pt x="809" y="731"/>
                  </a:lnTo>
                  <a:lnTo>
                    <a:pt x="791" y="812"/>
                  </a:lnTo>
                  <a:lnTo>
                    <a:pt x="779" y="894"/>
                  </a:lnTo>
                  <a:lnTo>
                    <a:pt x="781" y="929"/>
                  </a:lnTo>
                  <a:lnTo>
                    <a:pt x="784" y="959"/>
                  </a:lnTo>
                  <a:lnTo>
                    <a:pt x="798" y="993"/>
                  </a:lnTo>
                  <a:lnTo>
                    <a:pt x="814" y="1023"/>
                  </a:lnTo>
                  <a:lnTo>
                    <a:pt x="832" y="1052"/>
                  </a:lnTo>
                  <a:lnTo>
                    <a:pt x="854" y="1078"/>
                  </a:lnTo>
                  <a:lnTo>
                    <a:pt x="881" y="1102"/>
                  </a:lnTo>
                  <a:lnTo>
                    <a:pt x="910" y="1125"/>
                  </a:lnTo>
                  <a:lnTo>
                    <a:pt x="943" y="1144"/>
                  </a:lnTo>
                  <a:lnTo>
                    <a:pt x="976" y="1160"/>
                  </a:lnTo>
                  <a:lnTo>
                    <a:pt x="1014" y="1171"/>
                  </a:lnTo>
                  <a:lnTo>
                    <a:pt x="1051" y="1182"/>
                  </a:lnTo>
                  <a:lnTo>
                    <a:pt x="1087" y="1186"/>
                  </a:lnTo>
                  <a:lnTo>
                    <a:pt x="1126" y="1186"/>
                  </a:lnTo>
                  <a:lnTo>
                    <a:pt x="1163" y="1184"/>
                  </a:lnTo>
                  <a:lnTo>
                    <a:pt x="1202" y="1176"/>
                  </a:lnTo>
                  <a:lnTo>
                    <a:pt x="1231" y="1171"/>
                  </a:lnTo>
                  <a:lnTo>
                    <a:pt x="1261" y="1167"/>
                  </a:lnTo>
                  <a:lnTo>
                    <a:pt x="1294" y="1163"/>
                  </a:lnTo>
                  <a:lnTo>
                    <a:pt x="1328" y="1157"/>
                  </a:lnTo>
                  <a:lnTo>
                    <a:pt x="1363" y="1154"/>
                  </a:lnTo>
                  <a:lnTo>
                    <a:pt x="1399" y="1148"/>
                  </a:lnTo>
                  <a:lnTo>
                    <a:pt x="1436" y="1145"/>
                  </a:lnTo>
                  <a:lnTo>
                    <a:pt x="1475" y="1140"/>
                  </a:lnTo>
                  <a:lnTo>
                    <a:pt x="1517" y="1134"/>
                  </a:lnTo>
                  <a:lnTo>
                    <a:pt x="1557" y="1127"/>
                  </a:lnTo>
                  <a:lnTo>
                    <a:pt x="1602" y="1121"/>
                  </a:lnTo>
                  <a:lnTo>
                    <a:pt x="1645" y="1114"/>
                  </a:lnTo>
                  <a:lnTo>
                    <a:pt x="1688" y="1107"/>
                  </a:lnTo>
                  <a:lnTo>
                    <a:pt x="1734" y="1099"/>
                  </a:lnTo>
                  <a:lnTo>
                    <a:pt x="1780" y="1091"/>
                  </a:lnTo>
                  <a:lnTo>
                    <a:pt x="1829" y="1082"/>
                  </a:lnTo>
                  <a:lnTo>
                    <a:pt x="1875" y="1073"/>
                  </a:lnTo>
                  <a:lnTo>
                    <a:pt x="1924" y="1063"/>
                  </a:lnTo>
                  <a:lnTo>
                    <a:pt x="1971" y="1053"/>
                  </a:lnTo>
                  <a:lnTo>
                    <a:pt x="2021" y="1044"/>
                  </a:lnTo>
                  <a:lnTo>
                    <a:pt x="2070" y="1034"/>
                  </a:lnTo>
                  <a:lnTo>
                    <a:pt x="2118" y="1021"/>
                  </a:lnTo>
                  <a:lnTo>
                    <a:pt x="2168" y="1008"/>
                  </a:lnTo>
                  <a:lnTo>
                    <a:pt x="2218" y="994"/>
                  </a:lnTo>
                  <a:lnTo>
                    <a:pt x="2269" y="981"/>
                  </a:lnTo>
                  <a:lnTo>
                    <a:pt x="2319" y="967"/>
                  </a:lnTo>
                  <a:lnTo>
                    <a:pt x="2368" y="951"/>
                  </a:lnTo>
                  <a:lnTo>
                    <a:pt x="2418" y="935"/>
                  </a:lnTo>
                  <a:lnTo>
                    <a:pt x="2468" y="922"/>
                  </a:lnTo>
                  <a:lnTo>
                    <a:pt x="2517" y="900"/>
                  </a:lnTo>
                  <a:lnTo>
                    <a:pt x="2568" y="884"/>
                  </a:lnTo>
                  <a:lnTo>
                    <a:pt x="2616" y="864"/>
                  </a:lnTo>
                  <a:lnTo>
                    <a:pt x="2835" y="293"/>
                  </a:lnTo>
                  <a:close/>
                </a:path>
              </a:pathLst>
            </a:custGeom>
            <a:solidFill>
              <a:srgbClr val="CCFFFF"/>
            </a:solidFill>
            <a:ln w="9525">
              <a:solidFill>
                <a:srgbClr val="0000FF"/>
              </a:solidFill>
              <a:round/>
              <a:headEnd/>
              <a:tailEnd/>
            </a:ln>
          </p:spPr>
          <p:txBody>
            <a:bodyPr/>
            <a:lstStyle/>
            <a:p>
              <a:endParaRPr lang="vi-VN"/>
            </a:p>
          </p:txBody>
        </p:sp>
        <p:sp>
          <p:nvSpPr>
            <p:cNvPr id="20488" name="Freeform 10"/>
            <p:cNvSpPr>
              <a:spLocks/>
            </p:cNvSpPr>
            <p:nvPr/>
          </p:nvSpPr>
          <p:spPr bwMode="auto">
            <a:xfrm>
              <a:off x="4672" y="2318"/>
              <a:ext cx="975" cy="1105"/>
            </a:xfrm>
            <a:custGeom>
              <a:avLst/>
              <a:gdLst>
                <a:gd name="T0" fmla="*/ 975 w 975"/>
                <a:gd name="T1" fmla="*/ 0 h 1105"/>
                <a:gd name="T2" fmla="*/ 877 w 975"/>
                <a:gd name="T3" fmla="*/ 23 h 1105"/>
                <a:gd name="T4" fmla="*/ 785 w 975"/>
                <a:gd name="T5" fmla="*/ 56 h 1105"/>
                <a:gd name="T6" fmla="*/ 690 w 975"/>
                <a:gd name="T7" fmla="*/ 102 h 1105"/>
                <a:gd name="T8" fmla="*/ 601 w 975"/>
                <a:gd name="T9" fmla="*/ 153 h 1105"/>
                <a:gd name="T10" fmla="*/ 516 w 975"/>
                <a:gd name="T11" fmla="*/ 212 h 1105"/>
                <a:gd name="T12" fmla="*/ 436 w 975"/>
                <a:gd name="T13" fmla="*/ 283 h 1105"/>
                <a:gd name="T14" fmla="*/ 359 w 975"/>
                <a:gd name="T15" fmla="*/ 355 h 1105"/>
                <a:gd name="T16" fmla="*/ 290 w 975"/>
                <a:gd name="T17" fmla="*/ 431 h 1105"/>
                <a:gd name="T18" fmla="*/ 226 w 975"/>
                <a:gd name="T19" fmla="*/ 512 h 1105"/>
                <a:gd name="T20" fmla="*/ 170 w 975"/>
                <a:gd name="T21" fmla="*/ 597 h 1105"/>
                <a:gd name="T22" fmla="*/ 118 w 975"/>
                <a:gd name="T23" fmla="*/ 684 h 1105"/>
                <a:gd name="T24" fmla="*/ 78 w 975"/>
                <a:gd name="T25" fmla="*/ 772 h 1105"/>
                <a:gd name="T26" fmla="*/ 43 w 975"/>
                <a:gd name="T27" fmla="*/ 857 h 1105"/>
                <a:gd name="T28" fmla="*/ 19 w 975"/>
                <a:gd name="T29" fmla="*/ 945 h 1105"/>
                <a:gd name="T30" fmla="*/ 4 w 975"/>
                <a:gd name="T31" fmla="*/ 1026 h 1105"/>
                <a:gd name="T32" fmla="*/ 0 w 975"/>
                <a:gd name="T33" fmla="*/ 1105 h 1105"/>
                <a:gd name="T34" fmla="*/ 9 w 975"/>
                <a:gd name="T35" fmla="*/ 1080 h 1105"/>
                <a:gd name="T36" fmla="*/ 14 w 975"/>
                <a:gd name="T37" fmla="*/ 1055 h 1105"/>
                <a:gd name="T38" fmla="*/ 19 w 975"/>
                <a:gd name="T39" fmla="*/ 1036 h 1105"/>
                <a:gd name="T40" fmla="*/ 29 w 975"/>
                <a:gd name="T41" fmla="*/ 1021 h 1105"/>
                <a:gd name="T42" fmla="*/ 23 w 975"/>
                <a:gd name="T43" fmla="*/ 1000 h 1105"/>
                <a:gd name="T44" fmla="*/ 23 w 975"/>
                <a:gd name="T45" fmla="*/ 969 h 1105"/>
                <a:gd name="T46" fmla="*/ 32 w 975"/>
                <a:gd name="T47" fmla="*/ 935 h 1105"/>
                <a:gd name="T48" fmla="*/ 52 w 975"/>
                <a:gd name="T49" fmla="*/ 896 h 1105"/>
                <a:gd name="T50" fmla="*/ 86 w 975"/>
                <a:gd name="T51" fmla="*/ 866 h 1105"/>
                <a:gd name="T52" fmla="*/ 138 w 975"/>
                <a:gd name="T53" fmla="*/ 841 h 1105"/>
                <a:gd name="T54" fmla="*/ 208 w 975"/>
                <a:gd name="T55" fmla="*/ 828 h 1105"/>
                <a:gd name="T56" fmla="*/ 299 w 975"/>
                <a:gd name="T57" fmla="*/ 835 h 1105"/>
                <a:gd name="T58" fmla="*/ 322 w 975"/>
                <a:gd name="T59" fmla="*/ 802 h 1105"/>
                <a:gd name="T60" fmla="*/ 359 w 975"/>
                <a:gd name="T61" fmla="*/ 750 h 1105"/>
                <a:gd name="T62" fmla="*/ 408 w 975"/>
                <a:gd name="T63" fmla="*/ 687 h 1105"/>
                <a:gd name="T64" fmla="*/ 463 w 975"/>
                <a:gd name="T65" fmla="*/ 620 h 1105"/>
                <a:gd name="T66" fmla="*/ 518 w 975"/>
                <a:gd name="T67" fmla="*/ 563 h 1105"/>
                <a:gd name="T68" fmla="*/ 572 w 975"/>
                <a:gd name="T69" fmla="*/ 514 h 1105"/>
                <a:gd name="T70" fmla="*/ 614 w 975"/>
                <a:gd name="T71" fmla="*/ 490 h 1105"/>
                <a:gd name="T72" fmla="*/ 643 w 975"/>
                <a:gd name="T73" fmla="*/ 492 h 1105"/>
                <a:gd name="T74" fmla="*/ 630 w 975"/>
                <a:gd name="T75" fmla="*/ 479 h 1105"/>
                <a:gd name="T76" fmla="*/ 612 w 975"/>
                <a:gd name="T77" fmla="*/ 470 h 1105"/>
                <a:gd name="T78" fmla="*/ 592 w 975"/>
                <a:gd name="T79" fmla="*/ 466 h 1105"/>
                <a:gd name="T80" fmla="*/ 572 w 975"/>
                <a:gd name="T81" fmla="*/ 466 h 1105"/>
                <a:gd name="T82" fmla="*/ 548 w 975"/>
                <a:gd name="T83" fmla="*/ 467 h 1105"/>
                <a:gd name="T84" fmla="*/ 520 w 975"/>
                <a:gd name="T85" fmla="*/ 475 h 1105"/>
                <a:gd name="T86" fmla="*/ 495 w 975"/>
                <a:gd name="T87" fmla="*/ 486 h 1105"/>
                <a:gd name="T88" fmla="*/ 469 w 975"/>
                <a:gd name="T89" fmla="*/ 499 h 1105"/>
                <a:gd name="T90" fmla="*/ 484 w 975"/>
                <a:gd name="T91" fmla="*/ 483 h 1105"/>
                <a:gd name="T92" fmla="*/ 502 w 975"/>
                <a:gd name="T93" fmla="*/ 467 h 1105"/>
                <a:gd name="T94" fmla="*/ 525 w 975"/>
                <a:gd name="T95" fmla="*/ 454 h 1105"/>
                <a:gd name="T96" fmla="*/ 549 w 975"/>
                <a:gd name="T97" fmla="*/ 440 h 1105"/>
                <a:gd name="T98" fmla="*/ 576 w 975"/>
                <a:gd name="T99" fmla="*/ 428 h 1105"/>
                <a:gd name="T100" fmla="*/ 604 w 975"/>
                <a:gd name="T101" fmla="*/ 423 h 1105"/>
                <a:gd name="T102" fmla="*/ 631 w 975"/>
                <a:gd name="T103" fmla="*/ 421 h 1105"/>
                <a:gd name="T104" fmla="*/ 660 w 975"/>
                <a:gd name="T105" fmla="*/ 423 h 1105"/>
                <a:gd name="T106" fmla="*/ 658 w 975"/>
                <a:gd name="T107" fmla="*/ 398 h 1105"/>
                <a:gd name="T108" fmla="*/ 663 w 975"/>
                <a:gd name="T109" fmla="*/ 368 h 1105"/>
                <a:gd name="T110" fmla="*/ 676 w 975"/>
                <a:gd name="T111" fmla="*/ 326 h 1105"/>
                <a:gd name="T112" fmla="*/ 697 w 975"/>
                <a:gd name="T113" fmla="*/ 281 h 1105"/>
                <a:gd name="T114" fmla="*/ 736 w 975"/>
                <a:gd name="T115" fmla="*/ 226 h 1105"/>
                <a:gd name="T116" fmla="*/ 794 w 975"/>
                <a:gd name="T117" fmla="*/ 163 h 1105"/>
                <a:gd name="T118" fmla="*/ 870 w 975"/>
                <a:gd name="T119" fmla="*/ 87 h 1105"/>
                <a:gd name="T120" fmla="*/ 975 w 975"/>
                <a:gd name="T121" fmla="*/ 0 h 11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75"/>
                <a:gd name="T184" fmla="*/ 0 h 1105"/>
                <a:gd name="T185" fmla="*/ 975 w 975"/>
                <a:gd name="T186" fmla="*/ 1105 h 110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75" h="1105">
                  <a:moveTo>
                    <a:pt x="975" y="0"/>
                  </a:move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close/>
                </a:path>
              </a:pathLst>
            </a:custGeom>
            <a:solidFill>
              <a:srgbClr val="99CCFF"/>
            </a:solidFill>
            <a:ln w="9525">
              <a:solidFill>
                <a:srgbClr val="0000FF"/>
              </a:solidFill>
              <a:round/>
              <a:headEnd/>
              <a:tailEnd/>
            </a:ln>
          </p:spPr>
          <p:txBody>
            <a:bodyPr/>
            <a:lstStyle/>
            <a:p>
              <a:endParaRPr lang="vi-VN"/>
            </a:p>
          </p:txBody>
        </p:sp>
        <p:sp>
          <p:nvSpPr>
            <p:cNvPr id="20489" name="Freeform 11"/>
            <p:cNvSpPr>
              <a:spLocks/>
            </p:cNvSpPr>
            <p:nvPr/>
          </p:nvSpPr>
          <p:spPr bwMode="auto">
            <a:xfrm>
              <a:off x="4672" y="2318"/>
              <a:ext cx="975" cy="1105"/>
            </a:xfrm>
            <a:custGeom>
              <a:avLst/>
              <a:gdLst>
                <a:gd name="T0" fmla="*/ 975 w 975"/>
                <a:gd name="T1" fmla="*/ 0 h 1105"/>
                <a:gd name="T2" fmla="*/ 785 w 975"/>
                <a:gd name="T3" fmla="*/ 56 h 1105"/>
                <a:gd name="T4" fmla="*/ 601 w 975"/>
                <a:gd name="T5" fmla="*/ 153 h 1105"/>
                <a:gd name="T6" fmla="*/ 436 w 975"/>
                <a:gd name="T7" fmla="*/ 283 h 1105"/>
                <a:gd name="T8" fmla="*/ 290 w 975"/>
                <a:gd name="T9" fmla="*/ 431 h 1105"/>
                <a:gd name="T10" fmla="*/ 170 w 975"/>
                <a:gd name="T11" fmla="*/ 597 h 1105"/>
                <a:gd name="T12" fmla="*/ 78 w 975"/>
                <a:gd name="T13" fmla="*/ 772 h 1105"/>
                <a:gd name="T14" fmla="*/ 19 w 975"/>
                <a:gd name="T15" fmla="*/ 945 h 1105"/>
                <a:gd name="T16" fmla="*/ 0 w 975"/>
                <a:gd name="T17" fmla="*/ 1105 h 1105"/>
                <a:gd name="T18" fmla="*/ 9 w 975"/>
                <a:gd name="T19" fmla="*/ 1080 h 1105"/>
                <a:gd name="T20" fmla="*/ 19 w 975"/>
                <a:gd name="T21" fmla="*/ 1036 h 1105"/>
                <a:gd name="T22" fmla="*/ 29 w 975"/>
                <a:gd name="T23" fmla="*/ 1021 h 1105"/>
                <a:gd name="T24" fmla="*/ 23 w 975"/>
                <a:gd name="T25" fmla="*/ 969 h 1105"/>
                <a:gd name="T26" fmla="*/ 52 w 975"/>
                <a:gd name="T27" fmla="*/ 896 h 1105"/>
                <a:gd name="T28" fmla="*/ 138 w 975"/>
                <a:gd name="T29" fmla="*/ 841 h 1105"/>
                <a:gd name="T30" fmla="*/ 299 w 975"/>
                <a:gd name="T31" fmla="*/ 835 h 1105"/>
                <a:gd name="T32" fmla="*/ 322 w 975"/>
                <a:gd name="T33" fmla="*/ 802 h 1105"/>
                <a:gd name="T34" fmla="*/ 408 w 975"/>
                <a:gd name="T35" fmla="*/ 687 h 1105"/>
                <a:gd name="T36" fmla="*/ 518 w 975"/>
                <a:gd name="T37" fmla="*/ 563 h 1105"/>
                <a:gd name="T38" fmla="*/ 614 w 975"/>
                <a:gd name="T39" fmla="*/ 490 h 1105"/>
                <a:gd name="T40" fmla="*/ 643 w 975"/>
                <a:gd name="T41" fmla="*/ 492 h 1105"/>
                <a:gd name="T42" fmla="*/ 612 w 975"/>
                <a:gd name="T43" fmla="*/ 470 h 1105"/>
                <a:gd name="T44" fmla="*/ 572 w 975"/>
                <a:gd name="T45" fmla="*/ 466 h 1105"/>
                <a:gd name="T46" fmla="*/ 520 w 975"/>
                <a:gd name="T47" fmla="*/ 475 h 1105"/>
                <a:gd name="T48" fmla="*/ 469 w 975"/>
                <a:gd name="T49" fmla="*/ 499 h 1105"/>
                <a:gd name="T50" fmla="*/ 484 w 975"/>
                <a:gd name="T51" fmla="*/ 483 h 1105"/>
                <a:gd name="T52" fmla="*/ 525 w 975"/>
                <a:gd name="T53" fmla="*/ 454 h 1105"/>
                <a:gd name="T54" fmla="*/ 576 w 975"/>
                <a:gd name="T55" fmla="*/ 428 h 1105"/>
                <a:gd name="T56" fmla="*/ 631 w 975"/>
                <a:gd name="T57" fmla="*/ 421 h 1105"/>
                <a:gd name="T58" fmla="*/ 660 w 975"/>
                <a:gd name="T59" fmla="*/ 423 h 1105"/>
                <a:gd name="T60" fmla="*/ 663 w 975"/>
                <a:gd name="T61" fmla="*/ 368 h 1105"/>
                <a:gd name="T62" fmla="*/ 697 w 975"/>
                <a:gd name="T63" fmla="*/ 281 h 1105"/>
                <a:gd name="T64" fmla="*/ 794 w 975"/>
                <a:gd name="T65" fmla="*/ 163 h 1105"/>
                <a:gd name="T66" fmla="*/ 975 w 975"/>
                <a:gd name="T67" fmla="*/ 0 h 110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75"/>
                <a:gd name="T103" fmla="*/ 0 h 1105"/>
                <a:gd name="T104" fmla="*/ 975 w 975"/>
                <a:gd name="T105" fmla="*/ 1105 h 110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75" h="1105">
                  <a:moveTo>
                    <a:pt x="975" y="0"/>
                  </a:moveTo>
                  <a:lnTo>
                    <a:pt x="975" y="0"/>
                  </a:ln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0" name="Freeform 12"/>
            <p:cNvSpPr>
              <a:spLocks/>
            </p:cNvSpPr>
            <p:nvPr/>
          </p:nvSpPr>
          <p:spPr bwMode="auto">
            <a:xfrm>
              <a:off x="4568" y="3248"/>
              <a:ext cx="255" cy="303"/>
            </a:xfrm>
            <a:custGeom>
              <a:avLst/>
              <a:gdLst>
                <a:gd name="T0" fmla="*/ 229 w 255"/>
                <a:gd name="T1" fmla="*/ 303 h 303"/>
                <a:gd name="T2" fmla="*/ 242 w 255"/>
                <a:gd name="T3" fmla="*/ 302 h 303"/>
                <a:gd name="T4" fmla="*/ 253 w 255"/>
                <a:gd name="T5" fmla="*/ 292 h 303"/>
                <a:gd name="T6" fmla="*/ 255 w 255"/>
                <a:gd name="T7" fmla="*/ 273 h 303"/>
                <a:gd name="T8" fmla="*/ 255 w 255"/>
                <a:gd name="T9" fmla="*/ 249 h 303"/>
                <a:gd name="T10" fmla="*/ 245 w 255"/>
                <a:gd name="T11" fmla="*/ 197 h 303"/>
                <a:gd name="T12" fmla="*/ 236 w 255"/>
                <a:gd name="T13" fmla="*/ 158 h 303"/>
                <a:gd name="T14" fmla="*/ 225 w 255"/>
                <a:gd name="T15" fmla="*/ 129 h 303"/>
                <a:gd name="T16" fmla="*/ 216 w 255"/>
                <a:gd name="T17" fmla="*/ 112 h 303"/>
                <a:gd name="T18" fmla="*/ 206 w 255"/>
                <a:gd name="T19" fmla="*/ 101 h 303"/>
                <a:gd name="T20" fmla="*/ 195 w 255"/>
                <a:gd name="T21" fmla="*/ 96 h 303"/>
                <a:gd name="T22" fmla="*/ 183 w 255"/>
                <a:gd name="T23" fmla="*/ 91 h 303"/>
                <a:gd name="T24" fmla="*/ 173 w 255"/>
                <a:gd name="T25" fmla="*/ 91 h 303"/>
                <a:gd name="T26" fmla="*/ 173 w 255"/>
                <a:gd name="T27" fmla="*/ 90 h 303"/>
                <a:gd name="T28" fmla="*/ 173 w 255"/>
                <a:gd name="T29" fmla="*/ 83 h 303"/>
                <a:gd name="T30" fmla="*/ 173 w 255"/>
                <a:gd name="T31" fmla="*/ 75 h 303"/>
                <a:gd name="T32" fmla="*/ 173 w 255"/>
                <a:gd name="T33" fmla="*/ 64 h 303"/>
                <a:gd name="T34" fmla="*/ 187 w 255"/>
                <a:gd name="T35" fmla="*/ 61 h 303"/>
                <a:gd name="T36" fmla="*/ 199 w 255"/>
                <a:gd name="T37" fmla="*/ 52 h 303"/>
                <a:gd name="T38" fmla="*/ 209 w 255"/>
                <a:gd name="T39" fmla="*/ 39 h 303"/>
                <a:gd name="T40" fmla="*/ 210 w 255"/>
                <a:gd name="T41" fmla="*/ 26 h 303"/>
                <a:gd name="T42" fmla="*/ 209 w 255"/>
                <a:gd name="T43" fmla="*/ 15 h 303"/>
                <a:gd name="T44" fmla="*/ 199 w 255"/>
                <a:gd name="T45" fmla="*/ 5 h 303"/>
                <a:gd name="T46" fmla="*/ 187 w 255"/>
                <a:gd name="T47" fmla="*/ 0 h 303"/>
                <a:gd name="T48" fmla="*/ 173 w 255"/>
                <a:gd name="T49" fmla="*/ 0 h 303"/>
                <a:gd name="T50" fmla="*/ 84 w 255"/>
                <a:gd name="T51" fmla="*/ 0 h 303"/>
                <a:gd name="T52" fmla="*/ 68 w 255"/>
                <a:gd name="T53" fmla="*/ 0 h 303"/>
                <a:gd name="T54" fmla="*/ 58 w 255"/>
                <a:gd name="T55" fmla="*/ 5 h 303"/>
                <a:gd name="T56" fmla="*/ 49 w 255"/>
                <a:gd name="T57" fmla="*/ 15 h 303"/>
                <a:gd name="T58" fmla="*/ 46 w 255"/>
                <a:gd name="T59" fmla="*/ 26 h 303"/>
                <a:gd name="T60" fmla="*/ 49 w 255"/>
                <a:gd name="T61" fmla="*/ 39 h 303"/>
                <a:gd name="T62" fmla="*/ 58 w 255"/>
                <a:gd name="T63" fmla="*/ 52 h 303"/>
                <a:gd name="T64" fmla="*/ 68 w 255"/>
                <a:gd name="T65" fmla="*/ 61 h 303"/>
                <a:gd name="T66" fmla="*/ 84 w 255"/>
                <a:gd name="T67" fmla="*/ 64 h 303"/>
                <a:gd name="T68" fmla="*/ 84 w 255"/>
                <a:gd name="T69" fmla="*/ 75 h 303"/>
                <a:gd name="T70" fmla="*/ 84 w 255"/>
                <a:gd name="T71" fmla="*/ 83 h 303"/>
                <a:gd name="T72" fmla="*/ 84 w 255"/>
                <a:gd name="T73" fmla="*/ 90 h 303"/>
                <a:gd name="T74" fmla="*/ 84 w 255"/>
                <a:gd name="T75" fmla="*/ 91 h 303"/>
                <a:gd name="T76" fmla="*/ 72 w 255"/>
                <a:gd name="T77" fmla="*/ 91 h 303"/>
                <a:gd name="T78" fmla="*/ 62 w 255"/>
                <a:gd name="T79" fmla="*/ 96 h 303"/>
                <a:gd name="T80" fmla="*/ 51 w 255"/>
                <a:gd name="T81" fmla="*/ 101 h 303"/>
                <a:gd name="T82" fmla="*/ 41 w 255"/>
                <a:gd name="T83" fmla="*/ 112 h 303"/>
                <a:gd name="T84" fmla="*/ 32 w 255"/>
                <a:gd name="T85" fmla="*/ 129 h 303"/>
                <a:gd name="T86" fmla="*/ 21 w 255"/>
                <a:gd name="T87" fmla="*/ 158 h 303"/>
                <a:gd name="T88" fmla="*/ 12 w 255"/>
                <a:gd name="T89" fmla="*/ 197 h 303"/>
                <a:gd name="T90" fmla="*/ 0 w 255"/>
                <a:gd name="T91" fmla="*/ 249 h 303"/>
                <a:gd name="T92" fmla="*/ 0 w 255"/>
                <a:gd name="T93" fmla="*/ 273 h 303"/>
                <a:gd name="T94" fmla="*/ 6 w 255"/>
                <a:gd name="T95" fmla="*/ 292 h 303"/>
                <a:gd name="T96" fmla="*/ 13 w 255"/>
                <a:gd name="T97" fmla="*/ 302 h 303"/>
                <a:gd name="T98" fmla="*/ 28 w 255"/>
                <a:gd name="T99" fmla="*/ 303 h 303"/>
                <a:gd name="T100" fmla="*/ 229 w 255"/>
                <a:gd name="T101" fmla="*/ 303 h 3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55"/>
                <a:gd name="T154" fmla="*/ 0 h 303"/>
                <a:gd name="T155" fmla="*/ 255 w 255"/>
                <a:gd name="T156" fmla="*/ 303 h 30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55" h="303">
                  <a:moveTo>
                    <a:pt x="229" y="303"/>
                  </a:moveTo>
                  <a:lnTo>
                    <a:pt x="242" y="302"/>
                  </a:lnTo>
                  <a:lnTo>
                    <a:pt x="253" y="292"/>
                  </a:lnTo>
                  <a:lnTo>
                    <a:pt x="255" y="273"/>
                  </a:lnTo>
                  <a:lnTo>
                    <a:pt x="255" y="249"/>
                  </a:lnTo>
                  <a:lnTo>
                    <a:pt x="245" y="197"/>
                  </a:lnTo>
                  <a:lnTo>
                    <a:pt x="236" y="158"/>
                  </a:lnTo>
                  <a:lnTo>
                    <a:pt x="225" y="129"/>
                  </a:lnTo>
                  <a:lnTo>
                    <a:pt x="216" y="112"/>
                  </a:lnTo>
                  <a:lnTo>
                    <a:pt x="206" y="101"/>
                  </a:lnTo>
                  <a:lnTo>
                    <a:pt x="195" y="96"/>
                  </a:lnTo>
                  <a:lnTo>
                    <a:pt x="183" y="91"/>
                  </a:lnTo>
                  <a:lnTo>
                    <a:pt x="173" y="91"/>
                  </a:lnTo>
                  <a:lnTo>
                    <a:pt x="173" y="90"/>
                  </a:lnTo>
                  <a:lnTo>
                    <a:pt x="173" y="83"/>
                  </a:lnTo>
                  <a:lnTo>
                    <a:pt x="173" y="75"/>
                  </a:lnTo>
                  <a:lnTo>
                    <a:pt x="173" y="64"/>
                  </a:lnTo>
                  <a:lnTo>
                    <a:pt x="187" y="61"/>
                  </a:lnTo>
                  <a:lnTo>
                    <a:pt x="199" y="52"/>
                  </a:lnTo>
                  <a:lnTo>
                    <a:pt x="209" y="39"/>
                  </a:lnTo>
                  <a:lnTo>
                    <a:pt x="210" y="26"/>
                  </a:lnTo>
                  <a:lnTo>
                    <a:pt x="209" y="15"/>
                  </a:lnTo>
                  <a:lnTo>
                    <a:pt x="199" y="5"/>
                  </a:lnTo>
                  <a:lnTo>
                    <a:pt x="187" y="0"/>
                  </a:lnTo>
                  <a:lnTo>
                    <a:pt x="173" y="0"/>
                  </a:lnTo>
                  <a:lnTo>
                    <a:pt x="84" y="0"/>
                  </a:lnTo>
                  <a:lnTo>
                    <a:pt x="68" y="0"/>
                  </a:lnTo>
                  <a:lnTo>
                    <a:pt x="58" y="5"/>
                  </a:lnTo>
                  <a:lnTo>
                    <a:pt x="49" y="15"/>
                  </a:lnTo>
                  <a:lnTo>
                    <a:pt x="46" y="26"/>
                  </a:lnTo>
                  <a:lnTo>
                    <a:pt x="49" y="39"/>
                  </a:lnTo>
                  <a:lnTo>
                    <a:pt x="58" y="52"/>
                  </a:lnTo>
                  <a:lnTo>
                    <a:pt x="68" y="61"/>
                  </a:lnTo>
                  <a:lnTo>
                    <a:pt x="84" y="64"/>
                  </a:lnTo>
                  <a:lnTo>
                    <a:pt x="84" y="75"/>
                  </a:lnTo>
                  <a:lnTo>
                    <a:pt x="84" y="83"/>
                  </a:lnTo>
                  <a:lnTo>
                    <a:pt x="84" y="90"/>
                  </a:lnTo>
                  <a:lnTo>
                    <a:pt x="84" y="91"/>
                  </a:lnTo>
                  <a:lnTo>
                    <a:pt x="72" y="91"/>
                  </a:lnTo>
                  <a:lnTo>
                    <a:pt x="62" y="96"/>
                  </a:lnTo>
                  <a:lnTo>
                    <a:pt x="51" y="101"/>
                  </a:lnTo>
                  <a:lnTo>
                    <a:pt x="41" y="112"/>
                  </a:lnTo>
                  <a:lnTo>
                    <a:pt x="32" y="129"/>
                  </a:lnTo>
                  <a:lnTo>
                    <a:pt x="21" y="158"/>
                  </a:lnTo>
                  <a:lnTo>
                    <a:pt x="12" y="197"/>
                  </a:lnTo>
                  <a:lnTo>
                    <a:pt x="0" y="249"/>
                  </a:lnTo>
                  <a:lnTo>
                    <a:pt x="0" y="273"/>
                  </a:lnTo>
                  <a:lnTo>
                    <a:pt x="6" y="292"/>
                  </a:lnTo>
                  <a:lnTo>
                    <a:pt x="13" y="302"/>
                  </a:lnTo>
                  <a:lnTo>
                    <a:pt x="28" y="303"/>
                  </a:lnTo>
                  <a:lnTo>
                    <a:pt x="229" y="303"/>
                  </a:lnTo>
                  <a:close/>
                </a:path>
              </a:pathLst>
            </a:custGeom>
            <a:solidFill>
              <a:srgbClr val="CC99FF"/>
            </a:solidFill>
            <a:ln w="9525">
              <a:solidFill>
                <a:srgbClr val="0000FF"/>
              </a:solidFill>
              <a:round/>
              <a:headEnd/>
              <a:tailEnd/>
            </a:ln>
          </p:spPr>
          <p:txBody>
            <a:bodyPr/>
            <a:lstStyle/>
            <a:p>
              <a:endParaRPr lang="vi-VN"/>
            </a:p>
          </p:txBody>
        </p:sp>
        <p:sp>
          <p:nvSpPr>
            <p:cNvPr id="20491" name="Freeform 13"/>
            <p:cNvSpPr>
              <a:spLocks/>
            </p:cNvSpPr>
            <p:nvPr/>
          </p:nvSpPr>
          <p:spPr bwMode="auto">
            <a:xfrm>
              <a:off x="5743" y="3234"/>
              <a:ext cx="552" cy="658"/>
            </a:xfrm>
            <a:custGeom>
              <a:avLst/>
              <a:gdLst>
                <a:gd name="T0" fmla="*/ 552 w 552"/>
                <a:gd name="T1" fmla="*/ 154 h 658"/>
                <a:gd name="T2" fmla="*/ 542 w 552"/>
                <a:gd name="T3" fmla="*/ 164 h 658"/>
                <a:gd name="T4" fmla="*/ 523 w 552"/>
                <a:gd name="T5" fmla="*/ 185 h 658"/>
                <a:gd name="T6" fmla="*/ 497 w 552"/>
                <a:gd name="T7" fmla="*/ 214 h 658"/>
                <a:gd name="T8" fmla="*/ 464 w 552"/>
                <a:gd name="T9" fmla="*/ 248 h 658"/>
                <a:gd name="T10" fmla="*/ 428 w 552"/>
                <a:gd name="T11" fmla="*/ 284 h 658"/>
                <a:gd name="T12" fmla="*/ 387 w 552"/>
                <a:gd name="T13" fmla="*/ 329 h 658"/>
                <a:gd name="T14" fmla="*/ 342 w 552"/>
                <a:gd name="T15" fmla="*/ 372 h 658"/>
                <a:gd name="T16" fmla="*/ 299 w 552"/>
                <a:gd name="T17" fmla="*/ 420 h 658"/>
                <a:gd name="T18" fmla="*/ 253 w 552"/>
                <a:gd name="T19" fmla="*/ 465 h 658"/>
                <a:gd name="T20" fmla="*/ 213 w 552"/>
                <a:gd name="T21" fmla="*/ 506 h 658"/>
                <a:gd name="T22" fmla="*/ 174 w 552"/>
                <a:gd name="T23" fmla="*/ 548 h 658"/>
                <a:gd name="T24" fmla="*/ 137 w 552"/>
                <a:gd name="T25" fmla="*/ 584 h 658"/>
                <a:gd name="T26" fmla="*/ 108 w 552"/>
                <a:gd name="T27" fmla="*/ 615 h 658"/>
                <a:gd name="T28" fmla="*/ 85 w 552"/>
                <a:gd name="T29" fmla="*/ 638 h 658"/>
                <a:gd name="T30" fmla="*/ 69 w 552"/>
                <a:gd name="T31" fmla="*/ 654 h 658"/>
                <a:gd name="T32" fmla="*/ 65 w 552"/>
                <a:gd name="T33" fmla="*/ 658 h 658"/>
                <a:gd name="T34" fmla="*/ 52 w 552"/>
                <a:gd name="T35" fmla="*/ 645 h 658"/>
                <a:gd name="T36" fmla="*/ 40 w 552"/>
                <a:gd name="T37" fmla="*/ 623 h 658"/>
                <a:gd name="T38" fmla="*/ 30 w 552"/>
                <a:gd name="T39" fmla="*/ 596 h 658"/>
                <a:gd name="T40" fmla="*/ 19 w 552"/>
                <a:gd name="T41" fmla="*/ 566 h 658"/>
                <a:gd name="T42" fmla="*/ 12 w 552"/>
                <a:gd name="T43" fmla="*/ 538 h 658"/>
                <a:gd name="T44" fmla="*/ 7 w 552"/>
                <a:gd name="T45" fmla="*/ 514 h 658"/>
                <a:gd name="T46" fmla="*/ 1 w 552"/>
                <a:gd name="T47" fmla="*/ 498 h 658"/>
                <a:gd name="T48" fmla="*/ 0 w 552"/>
                <a:gd name="T49" fmla="*/ 491 h 658"/>
                <a:gd name="T50" fmla="*/ 1 w 552"/>
                <a:gd name="T51" fmla="*/ 491 h 658"/>
                <a:gd name="T52" fmla="*/ 3 w 552"/>
                <a:gd name="T53" fmla="*/ 491 h 658"/>
                <a:gd name="T54" fmla="*/ 10 w 552"/>
                <a:gd name="T55" fmla="*/ 491 h 658"/>
                <a:gd name="T56" fmla="*/ 19 w 552"/>
                <a:gd name="T57" fmla="*/ 486 h 658"/>
                <a:gd name="T58" fmla="*/ 27 w 552"/>
                <a:gd name="T59" fmla="*/ 479 h 658"/>
                <a:gd name="T60" fmla="*/ 40 w 552"/>
                <a:gd name="T61" fmla="*/ 470 h 658"/>
                <a:gd name="T62" fmla="*/ 58 w 552"/>
                <a:gd name="T63" fmla="*/ 457 h 658"/>
                <a:gd name="T64" fmla="*/ 70 w 552"/>
                <a:gd name="T65" fmla="*/ 437 h 658"/>
                <a:gd name="T66" fmla="*/ 82 w 552"/>
                <a:gd name="T67" fmla="*/ 424 h 658"/>
                <a:gd name="T68" fmla="*/ 102 w 552"/>
                <a:gd name="T69" fmla="*/ 405 h 658"/>
                <a:gd name="T70" fmla="*/ 124 w 552"/>
                <a:gd name="T71" fmla="*/ 378 h 658"/>
                <a:gd name="T72" fmla="*/ 150 w 552"/>
                <a:gd name="T73" fmla="*/ 351 h 658"/>
                <a:gd name="T74" fmla="*/ 180 w 552"/>
                <a:gd name="T75" fmla="*/ 319 h 658"/>
                <a:gd name="T76" fmla="*/ 213 w 552"/>
                <a:gd name="T77" fmla="*/ 283 h 658"/>
                <a:gd name="T78" fmla="*/ 247 w 552"/>
                <a:gd name="T79" fmla="*/ 251 h 658"/>
                <a:gd name="T80" fmla="*/ 285 w 552"/>
                <a:gd name="T81" fmla="*/ 214 h 658"/>
                <a:gd name="T82" fmla="*/ 319 w 552"/>
                <a:gd name="T83" fmla="*/ 176 h 658"/>
                <a:gd name="T84" fmla="*/ 354 w 552"/>
                <a:gd name="T85" fmla="*/ 143 h 658"/>
                <a:gd name="T86" fmla="*/ 388 w 552"/>
                <a:gd name="T87" fmla="*/ 110 h 658"/>
                <a:gd name="T88" fmla="*/ 418 w 552"/>
                <a:gd name="T89" fmla="*/ 78 h 658"/>
                <a:gd name="T90" fmla="*/ 447 w 552"/>
                <a:gd name="T91" fmla="*/ 52 h 658"/>
                <a:gd name="T92" fmla="*/ 470 w 552"/>
                <a:gd name="T93" fmla="*/ 30 h 658"/>
                <a:gd name="T94" fmla="*/ 492 w 552"/>
                <a:gd name="T95" fmla="*/ 12 h 658"/>
                <a:gd name="T96" fmla="*/ 503 w 552"/>
                <a:gd name="T97" fmla="*/ 0 h 658"/>
                <a:gd name="T98" fmla="*/ 505 w 552"/>
                <a:gd name="T99" fmla="*/ 42 h 658"/>
                <a:gd name="T100" fmla="*/ 515 w 552"/>
                <a:gd name="T101" fmla="*/ 91 h 658"/>
                <a:gd name="T102" fmla="*/ 529 w 552"/>
                <a:gd name="T103" fmla="*/ 134 h 658"/>
                <a:gd name="T104" fmla="*/ 552 w 552"/>
                <a:gd name="T105" fmla="*/ 154 h 65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52"/>
                <a:gd name="T160" fmla="*/ 0 h 658"/>
                <a:gd name="T161" fmla="*/ 552 w 552"/>
                <a:gd name="T162" fmla="*/ 658 h 65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52" h="658">
                  <a:moveTo>
                    <a:pt x="552" y="154"/>
                  </a:move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close/>
                </a:path>
              </a:pathLst>
            </a:custGeom>
            <a:solidFill>
              <a:srgbClr val="FFFFFF"/>
            </a:solidFill>
            <a:ln w="9525">
              <a:solidFill>
                <a:srgbClr val="0000FF"/>
              </a:solidFill>
              <a:round/>
              <a:headEnd/>
              <a:tailEnd/>
            </a:ln>
          </p:spPr>
          <p:txBody>
            <a:bodyPr/>
            <a:lstStyle/>
            <a:p>
              <a:endParaRPr lang="vi-VN"/>
            </a:p>
          </p:txBody>
        </p:sp>
        <p:sp>
          <p:nvSpPr>
            <p:cNvPr id="20492" name="Freeform 14"/>
            <p:cNvSpPr>
              <a:spLocks/>
            </p:cNvSpPr>
            <p:nvPr/>
          </p:nvSpPr>
          <p:spPr bwMode="auto">
            <a:xfrm>
              <a:off x="5743" y="3234"/>
              <a:ext cx="552" cy="658"/>
            </a:xfrm>
            <a:custGeom>
              <a:avLst/>
              <a:gdLst>
                <a:gd name="T0" fmla="*/ 552 w 552"/>
                <a:gd name="T1" fmla="*/ 154 h 658"/>
                <a:gd name="T2" fmla="*/ 552 w 552"/>
                <a:gd name="T3" fmla="*/ 154 h 658"/>
                <a:gd name="T4" fmla="*/ 542 w 552"/>
                <a:gd name="T5" fmla="*/ 164 h 658"/>
                <a:gd name="T6" fmla="*/ 523 w 552"/>
                <a:gd name="T7" fmla="*/ 185 h 658"/>
                <a:gd name="T8" fmla="*/ 497 w 552"/>
                <a:gd name="T9" fmla="*/ 214 h 658"/>
                <a:gd name="T10" fmla="*/ 464 w 552"/>
                <a:gd name="T11" fmla="*/ 248 h 658"/>
                <a:gd name="T12" fmla="*/ 428 w 552"/>
                <a:gd name="T13" fmla="*/ 284 h 658"/>
                <a:gd name="T14" fmla="*/ 387 w 552"/>
                <a:gd name="T15" fmla="*/ 329 h 658"/>
                <a:gd name="T16" fmla="*/ 342 w 552"/>
                <a:gd name="T17" fmla="*/ 372 h 658"/>
                <a:gd name="T18" fmla="*/ 299 w 552"/>
                <a:gd name="T19" fmla="*/ 420 h 658"/>
                <a:gd name="T20" fmla="*/ 253 w 552"/>
                <a:gd name="T21" fmla="*/ 465 h 658"/>
                <a:gd name="T22" fmla="*/ 213 w 552"/>
                <a:gd name="T23" fmla="*/ 506 h 658"/>
                <a:gd name="T24" fmla="*/ 174 w 552"/>
                <a:gd name="T25" fmla="*/ 548 h 658"/>
                <a:gd name="T26" fmla="*/ 137 w 552"/>
                <a:gd name="T27" fmla="*/ 584 h 658"/>
                <a:gd name="T28" fmla="*/ 108 w 552"/>
                <a:gd name="T29" fmla="*/ 615 h 658"/>
                <a:gd name="T30" fmla="*/ 85 w 552"/>
                <a:gd name="T31" fmla="*/ 638 h 658"/>
                <a:gd name="T32" fmla="*/ 69 w 552"/>
                <a:gd name="T33" fmla="*/ 654 h 658"/>
                <a:gd name="T34" fmla="*/ 65 w 552"/>
                <a:gd name="T35" fmla="*/ 658 h 658"/>
                <a:gd name="T36" fmla="*/ 65 w 552"/>
                <a:gd name="T37" fmla="*/ 658 h 658"/>
                <a:gd name="T38" fmla="*/ 52 w 552"/>
                <a:gd name="T39" fmla="*/ 645 h 658"/>
                <a:gd name="T40" fmla="*/ 40 w 552"/>
                <a:gd name="T41" fmla="*/ 623 h 658"/>
                <a:gd name="T42" fmla="*/ 30 w 552"/>
                <a:gd name="T43" fmla="*/ 596 h 658"/>
                <a:gd name="T44" fmla="*/ 19 w 552"/>
                <a:gd name="T45" fmla="*/ 566 h 658"/>
                <a:gd name="T46" fmla="*/ 12 w 552"/>
                <a:gd name="T47" fmla="*/ 538 h 658"/>
                <a:gd name="T48" fmla="*/ 7 w 552"/>
                <a:gd name="T49" fmla="*/ 514 h 658"/>
                <a:gd name="T50" fmla="*/ 1 w 552"/>
                <a:gd name="T51" fmla="*/ 498 h 658"/>
                <a:gd name="T52" fmla="*/ 0 w 552"/>
                <a:gd name="T53" fmla="*/ 491 h 658"/>
                <a:gd name="T54" fmla="*/ 0 w 552"/>
                <a:gd name="T55" fmla="*/ 491 h 658"/>
                <a:gd name="T56" fmla="*/ 1 w 552"/>
                <a:gd name="T57" fmla="*/ 491 h 658"/>
                <a:gd name="T58" fmla="*/ 3 w 552"/>
                <a:gd name="T59" fmla="*/ 491 h 658"/>
                <a:gd name="T60" fmla="*/ 10 w 552"/>
                <a:gd name="T61" fmla="*/ 491 h 658"/>
                <a:gd name="T62" fmla="*/ 19 w 552"/>
                <a:gd name="T63" fmla="*/ 486 h 658"/>
                <a:gd name="T64" fmla="*/ 27 w 552"/>
                <a:gd name="T65" fmla="*/ 479 h 658"/>
                <a:gd name="T66" fmla="*/ 40 w 552"/>
                <a:gd name="T67" fmla="*/ 470 h 658"/>
                <a:gd name="T68" fmla="*/ 58 w 552"/>
                <a:gd name="T69" fmla="*/ 457 h 658"/>
                <a:gd name="T70" fmla="*/ 70 w 552"/>
                <a:gd name="T71" fmla="*/ 437 h 658"/>
                <a:gd name="T72" fmla="*/ 70 w 552"/>
                <a:gd name="T73" fmla="*/ 437 h 658"/>
                <a:gd name="T74" fmla="*/ 82 w 552"/>
                <a:gd name="T75" fmla="*/ 424 h 658"/>
                <a:gd name="T76" fmla="*/ 102 w 552"/>
                <a:gd name="T77" fmla="*/ 405 h 658"/>
                <a:gd name="T78" fmla="*/ 124 w 552"/>
                <a:gd name="T79" fmla="*/ 378 h 658"/>
                <a:gd name="T80" fmla="*/ 150 w 552"/>
                <a:gd name="T81" fmla="*/ 351 h 658"/>
                <a:gd name="T82" fmla="*/ 180 w 552"/>
                <a:gd name="T83" fmla="*/ 319 h 658"/>
                <a:gd name="T84" fmla="*/ 213 w 552"/>
                <a:gd name="T85" fmla="*/ 283 h 658"/>
                <a:gd name="T86" fmla="*/ 247 w 552"/>
                <a:gd name="T87" fmla="*/ 251 h 658"/>
                <a:gd name="T88" fmla="*/ 285 w 552"/>
                <a:gd name="T89" fmla="*/ 214 h 658"/>
                <a:gd name="T90" fmla="*/ 319 w 552"/>
                <a:gd name="T91" fmla="*/ 176 h 658"/>
                <a:gd name="T92" fmla="*/ 354 w 552"/>
                <a:gd name="T93" fmla="*/ 143 h 658"/>
                <a:gd name="T94" fmla="*/ 388 w 552"/>
                <a:gd name="T95" fmla="*/ 110 h 658"/>
                <a:gd name="T96" fmla="*/ 418 w 552"/>
                <a:gd name="T97" fmla="*/ 78 h 658"/>
                <a:gd name="T98" fmla="*/ 447 w 552"/>
                <a:gd name="T99" fmla="*/ 52 h 658"/>
                <a:gd name="T100" fmla="*/ 470 w 552"/>
                <a:gd name="T101" fmla="*/ 30 h 658"/>
                <a:gd name="T102" fmla="*/ 492 w 552"/>
                <a:gd name="T103" fmla="*/ 12 h 658"/>
                <a:gd name="T104" fmla="*/ 503 w 552"/>
                <a:gd name="T105" fmla="*/ 0 h 658"/>
                <a:gd name="T106" fmla="*/ 503 w 552"/>
                <a:gd name="T107" fmla="*/ 0 h 658"/>
                <a:gd name="T108" fmla="*/ 505 w 552"/>
                <a:gd name="T109" fmla="*/ 42 h 658"/>
                <a:gd name="T110" fmla="*/ 515 w 552"/>
                <a:gd name="T111" fmla="*/ 91 h 658"/>
                <a:gd name="T112" fmla="*/ 529 w 552"/>
                <a:gd name="T113" fmla="*/ 134 h 658"/>
                <a:gd name="T114" fmla="*/ 552 w 552"/>
                <a:gd name="T115" fmla="*/ 154 h 6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52"/>
                <a:gd name="T175" fmla="*/ 0 h 658"/>
                <a:gd name="T176" fmla="*/ 552 w 552"/>
                <a:gd name="T177" fmla="*/ 658 h 6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52" h="658">
                  <a:moveTo>
                    <a:pt x="552" y="154"/>
                  </a:moveTo>
                  <a:lnTo>
                    <a:pt x="552" y="154"/>
                  </a:ln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3" name="Freeform 15"/>
            <p:cNvSpPr>
              <a:spLocks/>
            </p:cNvSpPr>
            <p:nvPr/>
          </p:nvSpPr>
          <p:spPr bwMode="auto">
            <a:xfrm>
              <a:off x="4914" y="2918"/>
              <a:ext cx="1407" cy="1020"/>
            </a:xfrm>
            <a:custGeom>
              <a:avLst/>
              <a:gdLst>
                <a:gd name="T0" fmla="*/ 317 w 1407"/>
                <a:gd name="T1" fmla="*/ 762 h 1020"/>
                <a:gd name="T2" fmla="*/ 261 w 1407"/>
                <a:gd name="T3" fmla="*/ 681 h 1020"/>
                <a:gd name="T4" fmla="*/ 231 w 1407"/>
                <a:gd name="T5" fmla="*/ 603 h 1020"/>
                <a:gd name="T6" fmla="*/ 238 w 1407"/>
                <a:gd name="T7" fmla="*/ 544 h 1020"/>
                <a:gd name="T8" fmla="*/ 109 w 1407"/>
                <a:gd name="T9" fmla="*/ 488 h 1020"/>
                <a:gd name="T10" fmla="*/ 103 w 1407"/>
                <a:gd name="T11" fmla="*/ 550 h 1020"/>
                <a:gd name="T12" fmla="*/ 133 w 1407"/>
                <a:gd name="T13" fmla="*/ 629 h 1020"/>
                <a:gd name="T14" fmla="*/ 189 w 1407"/>
                <a:gd name="T15" fmla="*/ 708 h 1020"/>
                <a:gd name="T16" fmla="*/ 255 w 1407"/>
                <a:gd name="T17" fmla="*/ 752 h 1020"/>
                <a:gd name="T18" fmla="*/ 218 w 1407"/>
                <a:gd name="T19" fmla="*/ 736 h 1020"/>
                <a:gd name="T20" fmla="*/ 189 w 1407"/>
                <a:gd name="T21" fmla="*/ 726 h 1020"/>
                <a:gd name="T22" fmla="*/ 97 w 1407"/>
                <a:gd name="T23" fmla="*/ 672 h 1020"/>
                <a:gd name="T24" fmla="*/ 41 w 1407"/>
                <a:gd name="T25" fmla="*/ 592 h 1020"/>
                <a:gd name="T26" fmla="*/ 12 w 1407"/>
                <a:gd name="T27" fmla="*/ 512 h 1020"/>
                <a:gd name="T28" fmla="*/ 18 w 1407"/>
                <a:gd name="T29" fmla="*/ 453 h 1020"/>
                <a:gd name="T30" fmla="*/ 31 w 1407"/>
                <a:gd name="T31" fmla="*/ 442 h 1020"/>
                <a:gd name="T32" fmla="*/ 40 w 1407"/>
                <a:gd name="T33" fmla="*/ 407 h 1020"/>
                <a:gd name="T34" fmla="*/ 80 w 1407"/>
                <a:gd name="T35" fmla="*/ 355 h 1020"/>
                <a:gd name="T36" fmla="*/ 159 w 1407"/>
                <a:gd name="T37" fmla="*/ 271 h 1020"/>
                <a:gd name="T38" fmla="*/ 283 w 1407"/>
                <a:gd name="T39" fmla="*/ 150 h 1020"/>
                <a:gd name="T40" fmla="*/ 406 w 1407"/>
                <a:gd name="T41" fmla="*/ 23 h 1020"/>
                <a:gd name="T42" fmla="*/ 437 w 1407"/>
                <a:gd name="T43" fmla="*/ 2 h 1020"/>
                <a:gd name="T44" fmla="*/ 474 w 1407"/>
                <a:gd name="T45" fmla="*/ 4 h 1020"/>
                <a:gd name="T46" fmla="*/ 539 w 1407"/>
                <a:gd name="T47" fmla="*/ 26 h 1020"/>
                <a:gd name="T48" fmla="*/ 694 w 1407"/>
                <a:gd name="T49" fmla="*/ 77 h 1020"/>
                <a:gd name="T50" fmla="*/ 899 w 1407"/>
                <a:gd name="T51" fmla="*/ 139 h 1020"/>
                <a:gd name="T52" fmla="*/ 1105 w 1407"/>
                <a:gd name="T53" fmla="*/ 202 h 1020"/>
                <a:gd name="T54" fmla="*/ 1259 w 1407"/>
                <a:gd name="T55" fmla="*/ 253 h 1020"/>
                <a:gd name="T56" fmla="*/ 1334 w 1407"/>
                <a:gd name="T57" fmla="*/ 281 h 1020"/>
                <a:gd name="T58" fmla="*/ 1332 w 1407"/>
                <a:gd name="T59" fmla="*/ 316 h 1020"/>
                <a:gd name="T60" fmla="*/ 1276 w 1407"/>
                <a:gd name="T61" fmla="*/ 368 h 1020"/>
                <a:gd name="T62" fmla="*/ 1183 w 1407"/>
                <a:gd name="T63" fmla="*/ 459 h 1020"/>
                <a:gd name="T64" fmla="*/ 1076 w 1407"/>
                <a:gd name="T65" fmla="*/ 567 h 1020"/>
                <a:gd name="T66" fmla="*/ 979 w 1407"/>
                <a:gd name="T67" fmla="*/ 667 h 1020"/>
                <a:gd name="T68" fmla="*/ 911 w 1407"/>
                <a:gd name="T69" fmla="*/ 740 h 1020"/>
                <a:gd name="T70" fmla="*/ 869 w 1407"/>
                <a:gd name="T71" fmla="*/ 786 h 1020"/>
                <a:gd name="T72" fmla="*/ 839 w 1407"/>
                <a:gd name="T73" fmla="*/ 807 h 1020"/>
                <a:gd name="T74" fmla="*/ 829 w 1407"/>
                <a:gd name="T75" fmla="*/ 807 h 1020"/>
                <a:gd name="T76" fmla="*/ 841 w 1407"/>
                <a:gd name="T77" fmla="*/ 854 h 1020"/>
                <a:gd name="T78" fmla="*/ 869 w 1407"/>
                <a:gd name="T79" fmla="*/ 939 h 1020"/>
                <a:gd name="T80" fmla="*/ 898 w 1407"/>
                <a:gd name="T81" fmla="*/ 970 h 1020"/>
                <a:gd name="T82" fmla="*/ 966 w 1407"/>
                <a:gd name="T83" fmla="*/ 900 h 1020"/>
                <a:gd name="T84" fmla="*/ 1082 w 1407"/>
                <a:gd name="T85" fmla="*/ 781 h 1020"/>
                <a:gd name="T86" fmla="*/ 1216 w 1407"/>
                <a:gd name="T87" fmla="*/ 645 h 1020"/>
                <a:gd name="T88" fmla="*/ 1326 w 1407"/>
                <a:gd name="T89" fmla="*/ 530 h 1020"/>
                <a:gd name="T90" fmla="*/ 1381 w 1407"/>
                <a:gd name="T91" fmla="*/ 470 h 1020"/>
                <a:gd name="T92" fmla="*/ 1401 w 1407"/>
                <a:gd name="T93" fmla="*/ 485 h 1020"/>
                <a:gd name="T94" fmla="*/ 1302 w 1407"/>
                <a:gd name="T95" fmla="*/ 590 h 1020"/>
                <a:gd name="T96" fmla="*/ 1183 w 1407"/>
                <a:gd name="T97" fmla="*/ 714 h 1020"/>
                <a:gd name="T98" fmla="*/ 1081 w 1407"/>
                <a:gd name="T99" fmla="*/ 825 h 1020"/>
                <a:gd name="T100" fmla="*/ 1000 w 1407"/>
                <a:gd name="T101" fmla="*/ 915 h 1020"/>
                <a:gd name="T102" fmla="*/ 945 w 1407"/>
                <a:gd name="T103" fmla="*/ 970 h 1020"/>
                <a:gd name="T104" fmla="*/ 928 w 1407"/>
                <a:gd name="T105" fmla="*/ 990 h 1020"/>
                <a:gd name="T106" fmla="*/ 914 w 1407"/>
                <a:gd name="T107" fmla="*/ 1016 h 1020"/>
                <a:gd name="T108" fmla="*/ 876 w 1407"/>
                <a:gd name="T109" fmla="*/ 1016 h 1020"/>
                <a:gd name="T110" fmla="*/ 839 w 1407"/>
                <a:gd name="T111" fmla="*/ 995 h 1020"/>
                <a:gd name="T112" fmla="*/ 779 w 1407"/>
                <a:gd name="T113" fmla="*/ 968 h 1020"/>
                <a:gd name="T114" fmla="*/ 690 w 1407"/>
                <a:gd name="T115" fmla="*/ 931 h 1020"/>
                <a:gd name="T116" fmla="*/ 585 w 1407"/>
                <a:gd name="T117" fmla="*/ 884 h 1020"/>
                <a:gd name="T118" fmla="*/ 474 w 1407"/>
                <a:gd name="T119" fmla="*/ 840 h 102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407"/>
                <a:gd name="T181" fmla="*/ 0 h 1020"/>
                <a:gd name="T182" fmla="*/ 1407 w 1407"/>
                <a:gd name="T183" fmla="*/ 1020 h 102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407" h="1020">
                  <a:moveTo>
                    <a:pt x="401" y="808"/>
                  </a:move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close/>
                </a:path>
              </a:pathLst>
            </a:custGeom>
            <a:solidFill>
              <a:srgbClr val="7F7F7F"/>
            </a:solidFill>
            <a:ln w="9525">
              <a:solidFill>
                <a:srgbClr val="0000FF"/>
              </a:solidFill>
              <a:round/>
              <a:headEnd/>
              <a:tailEnd/>
            </a:ln>
          </p:spPr>
          <p:txBody>
            <a:bodyPr/>
            <a:lstStyle/>
            <a:p>
              <a:endParaRPr lang="vi-VN"/>
            </a:p>
          </p:txBody>
        </p:sp>
        <p:sp>
          <p:nvSpPr>
            <p:cNvPr id="20494" name="Freeform 16"/>
            <p:cNvSpPr>
              <a:spLocks/>
            </p:cNvSpPr>
            <p:nvPr/>
          </p:nvSpPr>
          <p:spPr bwMode="auto">
            <a:xfrm>
              <a:off x="4914" y="2918"/>
              <a:ext cx="1407" cy="1020"/>
            </a:xfrm>
            <a:custGeom>
              <a:avLst/>
              <a:gdLst>
                <a:gd name="T0" fmla="*/ 317 w 1407"/>
                <a:gd name="T1" fmla="*/ 762 h 1020"/>
                <a:gd name="T2" fmla="*/ 251 w 1407"/>
                <a:gd name="T3" fmla="*/ 655 h 1020"/>
                <a:gd name="T4" fmla="*/ 219 w 1407"/>
                <a:gd name="T5" fmla="*/ 570 h 1020"/>
                <a:gd name="T6" fmla="*/ 129 w 1407"/>
                <a:gd name="T7" fmla="*/ 496 h 1020"/>
                <a:gd name="T8" fmla="*/ 92 w 1407"/>
                <a:gd name="T9" fmla="*/ 517 h 1020"/>
                <a:gd name="T10" fmla="*/ 122 w 1407"/>
                <a:gd name="T11" fmla="*/ 600 h 1020"/>
                <a:gd name="T12" fmla="*/ 189 w 1407"/>
                <a:gd name="T13" fmla="*/ 708 h 1020"/>
                <a:gd name="T14" fmla="*/ 255 w 1407"/>
                <a:gd name="T15" fmla="*/ 752 h 1020"/>
                <a:gd name="T16" fmla="*/ 208 w 1407"/>
                <a:gd name="T17" fmla="*/ 731 h 1020"/>
                <a:gd name="T18" fmla="*/ 181 w 1407"/>
                <a:gd name="T19" fmla="*/ 721 h 1020"/>
                <a:gd name="T20" fmla="*/ 54 w 1407"/>
                <a:gd name="T21" fmla="*/ 622 h 1020"/>
                <a:gd name="T22" fmla="*/ 12 w 1407"/>
                <a:gd name="T23" fmla="*/ 512 h 1020"/>
                <a:gd name="T24" fmla="*/ 18 w 1407"/>
                <a:gd name="T25" fmla="*/ 453 h 1020"/>
                <a:gd name="T26" fmla="*/ 31 w 1407"/>
                <a:gd name="T27" fmla="*/ 442 h 1020"/>
                <a:gd name="T28" fmla="*/ 48 w 1407"/>
                <a:gd name="T29" fmla="*/ 391 h 1020"/>
                <a:gd name="T30" fmla="*/ 126 w 1407"/>
                <a:gd name="T31" fmla="*/ 304 h 1020"/>
                <a:gd name="T32" fmla="*/ 283 w 1407"/>
                <a:gd name="T33" fmla="*/ 150 h 1020"/>
                <a:gd name="T34" fmla="*/ 406 w 1407"/>
                <a:gd name="T35" fmla="*/ 23 h 1020"/>
                <a:gd name="T36" fmla="*/ 448 w 1407"/>
                <a:gd name="T37" fmla="*/ 0 h 1020"/>
                <a:gd name="T38" fmla="*/ 493 w 1407"/>
                <a:gd name="T39" fmla="*/ 10 h 1020"/>
                <a:gd name="T40" fmla="*/ 634 w 1407"/>
                <a:gd name="T41" fmla="*/ 55 h 1020"/>
                <a:gd name="T42" fmla="*/ 899 w 1407"/>
                <a:gd name="T43" fmla="*/ 139 h 1020"/>
                <a:gd name="T44" fmla="*/ 1165 w 1407"/>
                <a:gd name="T45" fmla="*/ 219 h 1020"/>
                <a:gd name="T46" fmla="*/ 1306 w 1407"/>
                <a:gd name="T47" fmla="*/ 267 h 1020"/>
                <a:gd name="T48" fmla="*/ 1341 w 1407"/>
                <a:gd name="T49" fmla="*/ 304 h 1020"/>
                <a:gd name="T50" fmla="*/ 1299 w 1407"/>
                <a:gd name="T51" fmla="*/ 346 h 1020"/>
                <a:gd name="T52" fmla="*/ 1183 w 1407"/>
                <a:gd name="T53" fmla="*/ 459 h 1020"/>
                <a:gd name="T54" fmla="*/ 1042 w 1407"/>
                <a:gd name="T55" fmla="*/ 599 h 1020"/>
                <a:gd name="T56" fmla="*/ 931 w 1407"/>
                <a:gd name="T57" fmla="*/ 721 h 1020"/>
                <a:gd name="T58" fmla="*/ 887 w 1407"/>
                <a:gd name="T59" fmla="*/ 773 h 1020"/>
                <a:gd name="T60" fmla="*/ 839 w 1407"/>
                <a:gd name="T61" fmla="*/ 807 h 1020"/>
                <a:gd name="T62" fmla="*/ 829 w 1407"/>
                <a:gd name="T63" fmla="*/ 807 h 1020"/>
                <a:gd name="T64" fmla="*/ 848 w 1407"/>
                <a:gd name="T65" fmla="*/ 882 h 1020"/>
                <a:gd name="T66" fmla="*/ 894 w 1407"/>
                <a:gd name="T67" fmla="*/ 974 h 1020"/>
                <a:gd name="T68" fmla="*/ 937 w 1407"/>
                <a:gd name="T69" fmla="*/ 931 h 1020"/>
                <a:gd name="T70" fmla="*/ 1082 w 1407"/>
                <a:gd name="T71" fmla="*/ 781 h 1020"/>
                <a:gd name="T72" fmla="*/ 1257 w 1407"/>
                <a:gd name="T73" fmla="*/ 600 h 1020"/>
                <a:gd name="T74" fmla="*/ 1371 w 1407"/>
                <a:gd name="T75" fmla="*/ 480 h 1020"/>
                <a:gd name="T76" fmla="*/ 1407 w 1407"/>
                <a:gd name="T77" fmla="*/ 466 h 1020"/>
                <a:gd name="T78" fmla="*/ 1345 w 1407"/>
                <a:gd name="T79" fmla="*/ 548 h 1020"/>
                <a:gd name="T80" fmla="*/ 1183 w 1407"/>
                <a:gd name="T81" fmla="*/ 714 h 1020"/>
                <a:gd name="T82" fmla="*/ 1049 w 1407"/>
                <a:gd name="T83" fmla="*/ 857 h 1020"/>
                <a:gd name="T84" fmla="*/ 961 w 1407"/>
                <a:gd name="T85" fmla="*/ 957 h 1020"/>
                <a:gd name="T86" fmla="*/ 927 w 1407"/>
                <a:gd name="T87" fmla="*/ 980 h 1020"/>
                <a:gd name="T88" fmla="*/ 914 w 1407"/>
                <a:gd name="T89" fmla="*/ 1016 h 1020"/>
                <a:gd name="T90" fmla="*/ 861 w 1407"/>
                <a:gd name="T91" fmla="*/ 1008 h 1020"/>
                <a:gd name="T92" fmla="*/ 822 w 1407"/>
                <a:gd name="T93" fmla="*/ 985 h 1020"/>
                <a:gd name="T94" fmla="*/ 723 w 1407"/>
                <a:gd name="T95" fmla="*/ 944 h 1020"/>
                <a:gd name="T96" fmla="*/ 585 w 1407"/>
                <a:gd name="T97" fmla="*/ 884 h 1020"/>
                <a:gd name="T98" fmla="*/ 437 w 1407"/>
                <a:gd name="T99" fmla="*/ 825 h 10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07"/>
                <a:gd name="T151" fmla="*/ 0 h 1020"/>
                <a:gd name="T152" fmla="*/ 1407 w 1407"/>
                <a:gd name="T153" fmla="*/ 1020 h 10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07" h="1020">
                  <a:moveTo>
                    <a:pt x="401" y="808"/>
                  </a:moveTo>
                  <a:lnTo>
                    <a:pt x="401" y="808"/>
                  </a:ln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path>
              </a:pathLst>
            </a:custGeom>
            <a:solidFill>
              <a:srgbClr val="FF0000"/>
            </a:solidFill>
            <a:ln w="0">
              <a:solidFill>
                <a:srgbClr val="0000FF"/>
              </a:solidFill>
              <a:prstDash val="solid"/>
              <a:round/>
              <a:headEnd/>
              <a:tailEnd/>
            </a:ln>
          </p:spPr>
          <p:txBody>
            <a:bodyPr/>
            <a:lstStyle/>
            <a:p>
              <a:endParaRPr lang="vi-VN"/>
            </a:p>
          </p:txBody>
        </p:sp>
        <p:sp>
          <p:nvSpPr>
            <p:cNvPr id="20495" name="Line 17"/>
            <p:cNvSpPr>
              <a:spLocks noChangeShapeType="1"/>
            </p:cNvSpPr>
            <p:nvPr/>
          </p:nvSpPr>
          <p:spPr bwMode="auto">
            <a:xfrm>
              <a:off x="4952" y="3380"/>
              <a:ext cx="784" cy="310"/>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6" name="Line 18"/>
            <p:cNvSpPr>
              <a:spLocks noChangeShapeType="1"/>
            </p:cNvSpPr>
            <p:nvPr/>
          </p:nvSpPr>
          <p:spPr bwMode="auto">
            <a:xfrm flipH="1">
              <a:off x="5762" y="3313"/>
              <a:ext cx="493" cy="487"/>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7" name="Line 19"/>
            <p:cNvSpPr>
              <a:spLocks noChangeShapeType="1"/>
            </p:cNvSpPr>
            <p:nvPr/>
          </p:nvSpPr>
          <p:spPr bwMode="auto">
            <a:xfrm flipV="1">
              <a:off x="5773" y="3401"/>
              <a:ext cx="421" cy="419"/>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8" name="Line 20"/>
            <p:cNvSpPr>
              <a:spLocks noChangeShapeType="1"/>
            </p:cNvSpPr>
            <p:nvPr/>
          </p:nvSpPr>
          <p:spPr bwMode="auto">
            <a:xfrm flipV="1">
              <a:off x="5782" y="3598"/>
              <a:ext cx="247" cy="251"/>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9" name="Freeform 21"/>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000000"/>
            </a:solidFill>
            <a:ln w="9525">
              <a:solidFill>
                <a:srgbClr val="0000FF"/>
              </a:solidFill>
              <a:round/>
              <a:headEnd/>
              <a:tailEnd/>
            </a:ln>
          </p:spPr>
          <p:txBody>
            <a:bodyPr/>
            <a:lstStyle/>
            <a:p>
              <a:endParaRPr lang="vi-VN"/>
            </a:p>
          </p:txBody>
        </p:sp>
        <p:sp>
          <p:nvSpPr>
            <p:cNvPr id="20500" name="Freeform 22"/>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3F3F3F"/>
            </a:solidFill>
            <a:ln w="9525">
              <a:solidFill>
                <a:srgbClr val="0000FF"/>
              </a:solidFill>
              <a:round/>
              <a:headEnd/>
              <a:tailEnd/>
            </a:ln>
          </p:spPr>
          <p:txBody>
            <a:bodyPr/>
            <a:lstStyle/>
            <a:p>
              <a:endParaRPr lang="vi-VN"/>
            </a:p>
          </p:txBody>
        </p:sp>
        <p:sp>
          <p:nvSpPr>
            <p:cNvPr id="20501" name="Freeform 23"/>
            <p:cNvSpPr>
              <a:spLocks/>
            </p:cNvSpPr>
            <p:nvPr/>
          </p:nvSpPr>
          <p:spPr bwMode="auto">
            <a:xfrm>
              <a:off x="5954" y="3514"/>
              <a:ext cx="298" cy="258"/>
            </a:xfrm>
            <a:custGeom>
              <a:avLst/>
              <a:gdLst>
                <a:gd name="T0" fmla="*/ 95 w 298"/>
                <a:gd name="T1" fmla="*/ 0 h 258"/>
                <a:gd name="T2" fmla="*/ 0 w 298"/>
                <a:gd name="T3" fmla="*/ 101 h 258"/>
                <a:gd name="T4" fmla="*/ 0 w 298"/>
                <a:gd name="T5" fmla="*/ 101 h 258"/>
                <a:gd name="T6" fmla="*/ 16 w 298"/>
                <a:gd name="T7" fmla="*/ 105 h 258"/>
                <a:gd name="T8" fmla="*/ 42 w 298"/>
                <a:gd name="T9" fmla="*/ 121 h 258"/>
                <a:gd name="T10" fmla="*/ 74 w 298"/>
                <a:gd name="T11" fmla="*/ 138 h 258"/>
                <a:gd name="T12" fmla="*/ 104 w 298"/>
                <a:gd name="T13" fmla="*/ 160 h 258"/>
                <a:gd name="T14" fmla="*/ 134 w 298"/>
                <a:gd name="T15" fmla="*/ 185 h 258"/>
                <a:gd name="T16" fmla="*/ 160 w 298"/>
                <a:gd name="T17" fmla="*/ 208 h 258"/>
                <a:gd name="T18" fmla="*/ 180 w 298"/>
                <a:gd name="T19" fmla="*/ 235 h 258"/>
                <a:gd name="T20" fmla="*/ 190 w 298"/>
                <a:gd name="T21" fmla="*/ 258 h 258"/>
                <a:gd name="T22" fmla="*/ 190 w 298"/>
                <a:gd name="T23" fmla="*/ 258 h 258"/>
                <a:gd name="T24" fmla="*/ 197 w 298"/>
                <a:gd name="T25" fmla="*/ 234 h 258"/>
                <a:gd name="T26" fmla="*/ 202 w 298"/>
                <a:gd name="T27" fmla="*/ 195 h 258"/>
                <a:gd name="T28" fmla="*/ 199 w 298"/>
                <a:gd name="T29" fmla="*/ 157 h 258"/>
                <a:gd name="T30" fmla="*/ 190 w 298"/>
                <a:gd name="T31" fmla="*/ 135 h 258"/>
                <a:gd name="T32" fmla="*/ 190 w 298"/>
                <a:gd name="T33" fmla="*/ 135 h 258"/>
                <a:gd name="T34" fmla="*/ 203 w 298"/>
                <a:gd name="T35" fmla="*/ 135 h 258"/>
                <a:gd name="T36" fmla="*/ 219 w 298"/>
                <a:gd name="T37" fmla="*/ 135 h 258"/>
                <a:gd name="T38" fmla="*/ 235 w 298"/>
                <a:gd name="T39" fmla="*/ 135 h 258"/>
                <a:gd name="T40" fmla="*/ 249 w 298"/>
                <a:gd name="T41" fmla="*/ 138 h 258"/>
                <a:gd name="T42" fmla="*/ 263 w 298"/>
                <a:gd name="T43" fmla="*/ 140 h 258"/>
                <a:gd name="T44" fmla="*/ 281 w 298"/>
                <a:gd name="T45" fmla="*/ 144 h 258"/>
                <a:gd name="T46" fmla="*/ 291 w 298"/>
                <a:gd name="T47" fmla="*/ 151 h 258"/>
                <a:gd name="T48" fmla="*/ 298 w 298"/>
                <a:gd name="T49" fmla="*/ 161 h 258"/>
                <a:gd name="T50" fmla="*/ 298 w 298"/>
                <a:gd name="T51" fmla="*/ 161 h 258"/>
                <a:gd name="T52" fmla="*/ 291 w 298"/>
                <a:gd name="T53" fmla="*/ 144 h 258"/>
                <a:gd name="T54" fmla="*/ 276 w 298"/>
                <a:gd name="T55" fmla="*/ 123 h 258"/>
                <a:gd name="T56" fmla="*/ 253 w 298"/>
                <a:gd name="T57" fmla="*/ 92 h 258"/>
                <a:gd name="T58" fmla="*/ 227 w 298"/>
                <a:gd name="T59" fmla="*/ 63 h 258"/>
                <a:gd name="T60" fmla="*/ 197 w 298"/>
                <a:gd name="T61" fmla="*/ 39 h 258"/>
                <a:gd name="T62" fmla="*/ 164 w 298"/>
                <a:gd name="T63" fmla="*/ 16 h 258"/>
                <a:gd name="T64" fmla="*/ 130 w 298"/>
                <a:gd name="T65" fmla="*/ 3 h 258"/>
                <a:gd name="T66" fmla="*/ 95 w 298"/>
                <a:gd name="T67" fmla="*/ 0 h 2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98"/>
                <a:gd name="T103" fmla="*/ 0 h 258"/>
                <a:gd name="T104" fmla="*/ 298 w 298"/>
                <a:gd name="T105" fmla="*/ 258 h 25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path>
              </a:pathLst>
            </a:custGeom>
            <a:solidFill>
              <a:srgbClr val="FFFF00"/>
            </a:solidFill>
            <a:ln w="0">
              <a:solidFill>
                <a:srgbClr val="0000FF"/>
              </a:solidFill>
              <a:prstDash val="solid"/>
              <a:round/>
              <a:headEnd/>
              <a:tailEnd/>
            </a:ln>
          </p:spPr>
          <p:txBody>
            <a:bodyPr/>
            <a:lstStyle/>
            <a:p>
              <a:endParaRPr lang="vi-VN"/>
            </a:p>
          </p:txBody>
        </p:sp>
        <p:sp>
          <p:nvSpPr>
            <p:cNvPr id="20502" name="Freeform 24"/>
            <p:cNvSpPr>
              <a:spLocks/>
            </p:cNvSpPr>
            <p:nvPr/>
          </p:nvSpPr>
          <p:spPr bwMode="auto">
            <a:xfrm>
              <a:off x="5006" y="3406"/>
              <a:ext cx="309" cy="320"/>
            </a:xfrm>
            <a:custGeom>
              <a:avLst/>
              <a:gdLst>
                <a:gd name="T0" fmla="*/ 309 w 309"/>
                <a:gd name="T1" fmla="*/ 320 h 320"/>
                <a:gd name="T2" fmla="*/ 261 w 309"/>
                <a:gd name="T3" fmla="*/ 298 h 320"/>
                <a:gd name="T4" fmla="*/ 225 w 309"/>
                <a:gd name="T5" fmla="*/ 274 h 320"/>
                <a:gd name="T6" fmla="*/ 201 w 309"/>
                <a:gd name="T7" fmla="*/ 248 h 320"/>
                <a:gd name="T8" fmla="*/ 182 w 309"/>
                <a:gd name="T9" fmla="*/ 220 h 320"/>
                <a:gd name="T10" fmla="*/ 169 w 309"/>
                <a:gd name="T11" fmla="*/ 193 h 320"/>
                <a:gd name="T12" fmla="*/ 159 w 309"/>
                <a:gd name="T13" fmla="*/ 167 h 320"/>
                <a:gd name="T14" fmla="*/ 150 w 309"/>
                <a:gd name="T15" fmla="*/ 141 h 320"/>
                <a:gd name="T16" fmla="*/ 139 w 309"/>
                <a:gd name="T17" fmla="*/ 115 h 320"/>
                <a:gd name="T18" fmla="*/ 127 w 309"/>
                <a:gd name="T19" fmla="*/ 82 h 320"/>
                <a:gd name="T20" fmla="*/ 132 w 309"/>
                <a:gd name="T21" fmla="*/ 62 h 320"/>
                <a:gd name="T22" fmla="*/ 146 w 309"/>
                <a:gd name="T23" fmla="*/ 56 h 320"/>
                <a:gd name="T24" fmla="*/ 165 w 309"/>
                <a:gd name="T25" fmla="*/ 62 h 320"/>
                <a:gd name="T26" fmla="*/ 37 w 309"/>
                <a:gd name="T27" fmla="*/ 8 h 320"/>
                <a:gd name="T28" fmla="*/ 17 w 309"/>
                <a:gd name="T29" fmla="*/ 0 h 320"/>
                <a:gd name="T30" fmla="*/ 4 w 309"/>
                <a:gd name="T31" fmla="*/ 8 h 320"/>
                <a:gd name="T32" fmla="*/ 0 w 309"/>
                <a:gd name="T33" fmla="*/ 29 h 320"/>
                <a:gd name="T34" fmla="*/ 11 w 309"/>
                <a:gd name="T35" fmla="*/ 62 h 320"/>
                <a:gd name="T36" fmla="*/ 21 w 309"/>
                <a:gd name="T37" fmla="*/ 88 h 320"/>
                <a:gd name="T38" fmla="*/ 30 w 309"/>
                <a:gd name="T39" fmla="*/ 112 h 320"/>
                <a:gd name="T40" fmla="*/ 41 w 309"/>
                <a:gd name="T41" fmla="*/ 141 h 320"/>
                <a:gd name="T42" fmla="*/ 54 w 309"/>
                <a:gd name="T43" fmla="*/ 167 h 320"/>
                <a:gd name="T44" fmla="*/ 71 w 309"/>
                <a:gd name="T45" fmla="*/ 196 h 320"/>
                <a:gd name="T46" fmla="*/ 97 w 309"/>
                <a:gd name="T47" fmla="*/ 220 h 320"/>
                <a:gd name="T48" fmla="*/ 132 w 309"/>
                <a:gd name="T49" fmla="*/ 248 h 320"/>
                <a:gd name="T50" fmla="*/ 178 w 309"/>
                <a:gd name="T51" fmla="*/ 269 h 320"/>
                <a:gd name="T52" fmla="*/ 309 w 309"/>
                <a:gd name="T53" fmla="*/ 320 h 3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9"/>
                <a:gd name="T82" fmla="*/ 0 h 320"/>
                <a:gd name="T83" fmla="*/ 309 w 309"/>
                <a:gd name="T84" fmla="*/ 320 h 32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9" h="320">
                  <a:moveTo>
                    <a:pt x="309" y="320"/>
                  </a:move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close/>
                </a:path>
              </a:pathLst>
            </a:custGeom>
            <a:solidFill>
              <a:srgbClr val="FFFFFF"/>
            </a:solidFill>
            <a:ln w="9525">
              <a:solidFill>
                <a:srgbClr val="0000FF"/>
              </a:solidFill>
              <a:round/>
              <a:headEnd/>
              <a:tailEnd/>
            </a:ln>
          </p:spPr>
          <p:txBody>
            <a:bodyPr/>
            <a:lstStyle/>
            <a:p>
              <a:endParaRPr lang="vi-VN"/>
            </a:p>
          </p:txBody>
        </p:sp>
        <p:sp>
          <p:nvSpPr>
            <p:cNvPr id="20503" name="Freeform 25"/>
            <p:cNvSpPr>
              <a:spLocks/>
            </p:cNvSpPr>
            <p:nvPr/>
          </p:nvSpPr>
          <p:spPr bwMode="auto">
            <a:xfrm>
              <a:off x="5006" y="3406"/>
              <a:ext cx="309" cy="320"/>
            </a:xfrm>
            <a:custGeom>
              <a:avLst/>
              <a:gdLst>
                <a:gd name="T0" fmla="*/ 309 w 309"/>
                <a:gd name="T1" fmla="*/ 320 h 320"/>
                <a:gd name="T2" fmla="*/ 309 w 309"/>
                <a:gd name="T3" fmla="*/ 320 h 320"/>
                <a:gd name="T4" fmla="*/ 261 w 309"/>
                <a:gd name="T5" fmla="*/ 298 h 320"/>
                <a:gd name="T6" fmla="*/ 225 w 309"/>
                <a:gd name="T7" fmla="*/ 274 h 320"/>
                <a:gd name="T8" fmla="*/ 201 w 309"/>
                <a:gd name="T9" fmla="*/ 248 h 320"/>
                <a:gd name="T10" fmla="*/ 182 w 309"/>
                <a:gd name="T11" fmla="*/ 220 h 320"/>
                <a:gd name="T12" fmla="*/ 169 w 309"/>
                <a:gd name="T13" fmla="*/ 193 h 320"/>
                <a:gd name="T14" fmla="*/ 159 w 309"/>
                <a:gd name="T15" fmla="*/ 167 h 320"/>
                <a:gd name="T16" fmla="*/ 150 w 309"/>
                <a:gd name="T17" fmla="*/ 141 h 320"/>
                <a:gd name="T18" fmla="*/ 139 w 309"/>
                <a:gd name="T19" fmla="*/ 115 h 320"/>
                <a:gd name="T20" fmla="*/ 139 w 309"/>
                <a:gd name="T21" fmla="*/ 115 h 320"/>
                <a:gd name="T22" fmla="*/ 127 w 309"/>
                <a:gd name="T23" fmla="*/ 82 h 320"/>
                <a:gd name="T24" fmla="*/ 132 w 309"/>
                <a:gd name="T25" fmla="*/ 62 h 320"/>
                <a:gd name="T26" fmla="*/ 146 w 309"/>
                <a:gd name="T27" fmla="*/ 56 h 320"/>
                <a:gd name="T28" fmla="*/ 165 w 309"/>
                <a:gd name="T29" fmla="*/ 62 h 320"/>
                <a:gd name="T30" fmla="*/ 37 w 309"/>
                <a:gd name="T31" fmla="*/ 8 h 320"/>
                <a:gd name="T32" fmla="*/ 37 w 309"/>
                <a:gd name="T33" fmla="*/ 8 h 320"/>
                <a:gd name="T34" fmla="*/ 17 w 309"/>
                <a:gd name="T35" fmla="*/ 0 h 320"/>
                <a:gd name="T36" fmla="*/ 4 w 309"/>
                <a:gd name="T37" fmla="*/ 8 h 320"/>
                <a:gd name="T38" fmla="*/ 0 w 309"/>
                <a:gd name="T39" fmla="*/ 29 h 320"/>
                <a:gd name="T40" fmla="*/ 11 w 309"/>
                <a:gd name="T41" fmla="*/ 62 h 320"/>
                <a:gd name="T42" fmla="*/ 11 w 309"/>
                <a:gd name="T43" fmla="*/ 62 h 320"/>
                <a:gd name="T44" fmla="*/ 21 w 309"/>
                <a:gd name="T45" fmla="*/ 88 h 320"/>
                <a:gd name="T46" fmla="*/ 30 w 309"/>
                <a:gd name="T47" fmla="*/ 112 h 320"/>
                <a:gd name="T48" fmla="*/ 41 w 309"/>
                <a:gd name="T49" fmla="*/ 141 h 320"/>
                <a:gd name="T50" fmla="*/ 54 w 309"/>
                <a:gd name="T51" fmla="*/ 167 h 320"/>
                <a:gd name="T52" fmla="*/ 71 w 309"/>
                <a:gd name="T53" fmla="*/ 196 h 320"/>
                <a:gd name="T54" fmla="*/ 97 w 309"/>
                <a:gd name="T55" fmla="*/ 220 h 320"/>
                <a:gd name="T56" fmla="*/ 132 w 309"/>
                <a:gd name="T57" fmla="*/ 248 h 320"/>
                <a:gd name="T58" fmla="*/ 178 w 309"/>
                <a:gd name="T59" fmla="*/ 269 h 320"/>
                <a:gd name="T60" fmla="*/ 309 w 309"/>
                <a:gd name="T61" fmla="*/ 320 h 32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9"/>
                <a:gd name="T94" fmla="*/ 0 h 320"/>
                <a:gd name="T95" fmla="*/ 309 w 309"/>
                <a:gd name="T96" fmla="*/ 320 h 32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9" h="320">
                  <a:moveTo>
                    <a:pt x="309" y="320"/>
                  </a:moveTo>
                  <a:lnTo>
                    <a:pt x="309" y="320"/>
                  </a:ln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path>
              </a:pathLst>
            </a:custGeom>
            <a:solidFill>
              <a:srgbClr val="0000FF"/>
            </a:solidFill>
            <a:ln w="0">
              <a:solidFill>
                <a:srgbClr val="0000FF"/>
              </a:solidFill>
              <a:prstDash val="solid"/>
              <a:round/>
              <a:headEnd/>
              <a:tailEnd/>
            </a:ln>
          </p:spPr>
          <p:txBody>
            <a:bodyPr/>
            <a:lstStyle/>
            <a:p>
              <a:endParaRPr lang="vi-VN"/>
            </a:p>
          </p:txBody>
        </p:sp>
        <p:sp>
          <p:nvSpPr>
            <p:cNvPr id="20504" name="Freeform 26"/>
            <p:cNvSpPr>
              <a:spLocks/>
            </p:cNvSpPr>
            <p:nvPr/>
          </p:nvSpPr>
          <p:spPr bwMode="auto">
            <a:xfrm>
              <a:off x="5073" y="2795"/>
              <a:ext cx="1362" cy="710"/>
            </a:xfrm>
            <a:custGeom>
              <a:avLst/>
              <a:gdLst>
                <a:gd name="T0" fmla="*/ 43 w 1362"/>
                <a:gd name="T1" fmla="*/ 80 h 710"/>
                <a:gd name="T2" fmla="*/ 16 w 1362"/>
                <a:gd name="T3" fmla="*/ 113 h 710"/>
                <a:gd name="T4" fmla="*/ 12 w 1362"/>
                <a:gd name="T5" fmla="*/ 159 h 710"/>
                <a:gd name="T6" fmla="*/ 62 w 1362"/>
                <a:gd name="T7" fmla="*/ 329 h 710"/>
                <a:gd name="T8" fmla="*/ 125 w 1362"/>
                <a:gd name="T9" fmla="*/ 536 h 710"/>
                <a:gd name="T10" fmla="*/ 174 w 1362"/>
                <a:gd name="T11" fmla="*/ 690 h 710"/>
                <a:gd name="T12" fmla="*/ 194 w 1362"/>
                <a:gd name="T13" fmla="*/ 710 h 710"/>
                <a:gd name="T14" fmla="*/ 230 w 1362"/>
                <a:gd name="T15" fmla="*/ 707 h 710"/>
                <a:gd name="T16" fmla="*/ 285 w 1362"/>
                <a:gd name="T17" fmla="*/ 699 h 710"/>
                <a:gd name="T18" fmla="*/ 347 w 1362"/>
                <a:gd name="T19" fmla="*/ 690 h 710"/>
                <a:gd name="T20" fmla="*/ 410 w 1362"/>
                <a:gd name="T21" fmla="*/ 678 h 710"/>
                <a:gd name="T22" fmla="*/ 472 w 1362"/>
                <a:gd name="T23" fmla="*/ 664 h 710"/>
                <a:gd name="T24" fmla="*/ 526 w 1362"/>
                <a:gd name="T25" fmla="*/ 650 h 710"/>
                <a:gd name="T26" fmla="*/ 568 w 1362"/>
                <a:gd name="T27" fmla="*/ 632 h 710"/>
                <a:gd name="T28" fmla="*/ 605 w 1362"/>
                <a:gd name="T29" fmla="*/ 615 h 710"/>
                <a:gd name="T30" fmla="*/ 641 w 1362"/>
                <a:gd name="T31" fmla="*/ 606 h 710"/>
                <a:gd name="T32" fmla="*/ 669 w 1362"/>
                <a:gd name="T33" fmla="*/ 615 h 710"/>
                <a:gd name="T34" fmla="*/ 677 w 1362"/>
                <a:gd name="T35" fmla="*/ 635 h 710"/>
                <a:gd name="T36" fmla="*/ 697 w 1362"/>
                <a:gd name="T37" fmla="*/ 645 h 710"/>
                <a:gd name="T38" fmla="*/ 755 w 1362"/>
                <a:gd name="T39" fmla="*/ 640 h 710"/>
                <a:gd name="T40" fmla="*/ 818 w 1362"/>
                <a:gd name="T41" fmla="*/ 635 h 710"/>
                <a:gd name="T42" fmla="*/ 863 w 1362"/>
                <a:gd name="T43" fmla="*/ 632 h 710"/>
                <a:gd name="T44" fmla="*/ 873 w 1362"/>
                <a:gd name="T45" fmla="*/ 622 h 710"/>
                <a:gd name="T46" fmla="*/ 887 w 1362"/>
                <a:gd name="T47" fmla="*/ 603 h 710"/>
                <a:gd name="T48" fmla="*/ 910 w 1362"/>
                <a:gd name="T49" fmla="*/ 592 h 710"/>
                <a:gd name="T50" fmla="*/ 940 w 1362"/>
                <a:gd name="T51" fmla="*/ 593 h 710"/>
                <a:gd name="T52" fmla="*/ 972 w 1362"/>
                <a:gd name="T53" fmla="*/ 603 h 710"/>
                <a:gd name="T54" fmla="*/ 1012 w 1362"/>
                <a:gd name="T55" fmla="*/ 611 h 710"/>
                <a:gd name="T56" fmla="*/ 1070 w 1362"/>
                <a:gd name="T57" fmla="*/ 612 h 710"/>
                <a:gd name="T58" fmla="*/ 1134 w 1362"/>
                <a:gd name="T59" fmla="*/ 612 h 710"/>
                <a:gd name="T60" fmla="*/ 1202 w 1362"/>
                <a:gd name="T61" fmla="*/ 611 h 710"/>
                <a:gd name="T62" fmla="*/ 1265 w 1362"/>
                <a:gd name="T63" fmla="*/ 608 h 710"/>
                <a:gd name="T64" fmla="*/ 1317 w 1362"/>
                <a:gd name="T65" fmla="*/ 603 h 710"/>
                <a:gd name="T66" fmla="*/ 1353 w 1362"/>
                <a:gd name="T67" fmla="*/ 602 h 710"/>
                <a:gd name="T68" fmla="*/ 1357 w 1362"/>
                <a:gd name="T69" fmla="*/ 592 h 710"/>
                <a:gd name="T70" fmla="*/ 1334 w 1362"/>
                <a:gd name="T71" fmla="*/ 540 h 710"/>
                <a:gd name="T72" fmla="*/ 1313 w 1362"/>
                <a:gd name="T73" fmla="*/ 484 h 710"/>
                <a:gd name="T74" fmla="*/ 1248 w 1362"/>
                <a:gd name="T75" fmla="*/ 341 h 710"/>
                <a:gd name="T76" fmla="*/ 1172 w 1362"/>
                <a:gd name="T77" fmla="*/ 174 h 710"/>
                <a:gd name="T78" fmla="*/ 1117 w 1362"/>
                <a:gd name="T79" fmla="*/ 52 h 710"/>
                <a:gd name="T80" fmla="*/ 1083 w 1362"/>
                <a:gd name="T81" fmla="*/ 41 h 710"/>
                <a:gd name="T82" fmla="*/ 1019 w 1362"/>
                <a:gd name="T83" fmla="*/ 44 h 710"/>
                <a:gd name="T84" fmla="*/ 946 w 1362"/>
                <a:gd name="T85" fmla="*/ 35 h 710"/>
                <a:gd name="T86" fmla="*/ 864 w 1362"/>
                <a:gd name="T87" fmla="*/ 19 h 710"/>
                <a:gd name="T88" fmla="*/ 785 w 1362"/>
                <a:gd name="T89" fmla="*/ 6 h 710"/>
                <a:gd name="T90" fmla="*/ 713 w 1362"/>
                <a:gd name="T91" fmla="*/ 0 h 710"/>
                <a:gd name="T92" fmla="*/ 654 w 1362"/>
                <a:gd name="T93" fmla="*/ 5 h 710"/>
                <a:gd name="T94" fmla="*/ 611 w 1362"/>
                <a:gd name="T95" fmla="*/ 24 h 710"/>
                <a:gd name="T96" fmla="*/ 565 w 1362"/>
                <a:gd name="T97" fmla="*/ 26 h 710"/>
                <a:gd name="T98" fmla="*/ 498 w 1362"/>
                <a:gd name="T99" fmla="*/ 11 h 710"/>
                <a:gd name="T100" fmla="*/ 433 w 1362"/>
                <a:gd name="T101" fmla="*/ 13 h 710"/>
                <a:gd name="T102" fmla="*/ 371 w 1362"/>
                <a:gd name="T103" fmla="*/ 26 h 710"/>
                <a:gd name="T104" fmla="*/ 309 w 1362"/>
                <a:gd name="T105" fmla="*/ 45 h 710"/>
                <a:gd name="T106" fmla="*/ 246 w 1362"/>
                <a:gd name="T107" fmla="*/ 65 h 710"/>
                <a:gd name="T108" fmla="*/ 175 w 1362"/>
                <a:gd name="T109" fmla="*/ 74 h 710"/>
                <a:gd name="T110" fmla="*/ 101 w 1362"/>
                <a:gd name="T111" fmla="*/ 68 h 7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62"/>
                <a:gd name="T169" fmla="*/ 0 h 710"/>
                <a:gd name="T170" fmla="*/ 1362 w 1362"/>
                <a:gd name="T171" fmla="*/ 710 h 71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62" h="710">
                  <a:moveTo>
                    <a:pt x="59" y="54"/>
                  </a:move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close/>
                </a:path>
              </a:pathLst>
            </a:custGeom>
            <a:solidFill>
              <a:srgbClr val="FFFFFF"/>
            </a:solidFill>
            <a:ln w="9525">
              <a:solidFill>
                <a:srgbClr val="0000FF"/>
              </a:solidFill>
              <a:round/>
              <a:headEnd/>
              <a:tailEnd/>
            </a:ln>
          </p:spPr>
          <p:txBody>
            <a:bodyPr/>
            <a:lstStyle/>
            <a:p>
              <a:endParaRPr lang="vi-VN"/>
            </a:p>
          </p:txBody>
        </p:sp>
        <p:sp>
          <p:nvSpPr>
            <p:cNvPr id="20505" name="Freeform 27"/>
            <p:cNvSpPr>
              <a:spLocks/>
            </p:cNvSpPr>
            <p:nvPr/>
          </p:nvSpPr>
          <p:spPr bwMode="auto">
            <a:xfrm>
              <a:off x="5132" y="2849"/>
              <a:ext cx="1271" cy="564"/>
            </a:xfrm>
            <a:custGeom>
              <a:avLst/>
              <a:gdLst>
                <a:gd name="T0" fmla="*/ 1271 w 1271"/>
                <a:gd name="T1" fmla="*/ 467 h 564"/>
                <a:gd name="T2" fmla="*/ 1271 w 1271"/>
                <a:gd name="T3" fmla="*/ 467 h 564"/>
                <a:gd name="T4" fmla="*/ 1242 w 1271"/>
                <a:gd name="T5" fmla="*/ 480 h 564"/>
                <a:gd name="T6" fmla="*/ 1208 w 1271"/>
                <a:gd name="T7" fmla="*/ 489 h 564"/>
                <a:gd name="T8" fmla="*/ 1172 w 1271"/>
                <a:gd name="T9" fmla="*/ 490 h 564"/>
                <a:gd name="T10" fmla="*/ 1131 w 1271"/>
                <a:gd name="T11" fmla="*/ 489 h 564"/>
                <a:gd name="T12" fmla="*/ 1090 w 1271"/>
                <a:gd name="T13" fmla="*/ 485 h 564"/>
                <a:gd name="T14" fmla="*/ 1048 w 1271"/>
                <a:gd name="T15" fmla="*/ 477 h 564"/>
                <a:gd name="T16" fmla="*/ 1002 w 1271"/>
                <a:gd name="T17" fmla="*/ 469 h 564"/>
                <a:gd name="T18" fmla="*/ 960 w 1271"/>
                <a:gd name="T19" fmla="*/ 463 h 564"/>
                <a:gd name="T20" fmla="*/ 917 w 1271"/>
                <a:gd name="T21" fmla="*/ 456 h 564"/>
                <a:gd name="T22" fmla="*/ 876 w 1271"/>
                <a:gd name="T23" fmla="*/ 451 h 564"/>
                <a:gd name="T24" fmla="*/ 838 w 1271"/>
                <a:gd name="T25" fmla="*/ 451 h 564"/>
                <a:gd name="T26" fmla="*/ 804 w 1271"/>
                <a:gd name="T27" fmla="*/ 454 h 564"/>
                <a:gd name="T28" fmla="*/ 775 w 1271"/>
                <a:gd name="T29" fmla="*/ 463 h 564"/>
                <a:gd name="T30" fmla="*/ 749 w 1271"/>
                <a:gd name="T31" fmla="*/ 477 h 564"/>
                <a:gd name="T32" fmla="*/ 732 w 1271"/>
                <a:gd name="T33" fmla="*/ 502 h 564"/>
                <a:gd name="T34" fmla="*/ 719 w 1271"/>
                <a:gd name="T35" fmla="*/ 532 h 564"/>
                <a:gd name="T36" fmla="*/ 719 w 1271"/>
                <a:gd name="T37" fmla="*/ 532 h 564"/>
                <a:gd name="T38" fmla="*/ 702 w 1271"/>
                <a:gd name="T39" fmla="*/ 505 h 564"/>
                <a:gd name="T40" fmla="*/ 680 w 1271"/>
                <a:gd name="T41" fmla="*/ 485 h 564"/>
                <a:gd name="T42" fmla="*/ 656 w 1271"/>
                <a:gd name="T43" fmla="*/ 474 h 564"/>
                <a:gd name="T44" fmla="*/ 628 w 1271"/>
                <a:gd name="T45" fmla="*/ 467 h 564"/>
                <a:gd name="T46" fmla="*/ 595 w 1271"/>
                <a:gd name="T47" fmla="*/ 467 h 564"/>
                <a:gd name="T48" fmla="*/ 562 w 1271"/>
                <a:gd name="T49" fmla="*/ 474 h 564"/>
                <a:gd name="T50" fmla="*/ 528 w 1271"/>
                <a:gd name="T51" fmla="*/ 482 h 564"/>
                <a:gd name="T52" fmla="*/ 490 w 1271"/>
                <a:gd name="T53" fmla="*/ 495 h 564"/>
                <a:gd name="T54" fmla="*/ 451 w 1271"/>
                <a:gd name="T55" fmla="*/ 509 h 564"/>
                <a:gd name="T56" fmla="*/ 413 w 1271"/>
                <a:gd name="T57" fmla="*/ 522 h 564"/>
                <a:gd name="T58" fmla="*/ 374 w 1271"/>
                <a:gd name="T59" fmla="*/ 535 h 564"/>
                <a:gd name="T60" fmla="*/ 336 w 1271"/>
                <a:gd name="T61" fmla="*/ 545 h 564"/>
                <a:gd name="T62" fmla="*/ 298 w 1271"/>
                <a:gd name="T63" fmla="*/ 554 h 564"/>
                <a:gd name="T64" fmla="*/ 262 w 1271"/>
                <a:gd name="T65" fmla="*/ 561 h 564"/>
                <a:gd name="T66" fmla="*/ 226 w 1271"/>
                <a:gd name="T67" fmla="*/ 564 h 564"/>
                <a:gd name="T68" fmla="*/ 191 w 1271"/>
                <a:gd name="T69" fmla="*/ 558 h 564"/>
                <a:gd name="T70" fmla="*/ 191 w 1271"/>
                <a:gd name="T71" fmla="*/ 558 h 564"/>
                <a:gd name="T72" fmla="*/ 174 w 1271"/>
                <a:gd name="T73" fmla="*/ 511 h 564"/>
                <a:gd name="T74" fmla="*/ 148 w 1271"/>
                <a:gd name="T75" fmla="*/ 437 h 564"/>
                <a:gd name="T76" fmla="*/ 116 w 1271"/>
                <a:gd name="T77" fmla="*/ 346 h 564"/>
                <a:gd name="T78" fmla="*/ 83 w 1271"/>
                <a:gd name="T79" fmla="*/ 249 h 564"/>
                <a:gd name="T80" fmla="*/ 52 w 1271"/>
                <a:gd name="T81" fmla="*/ 156 h 564"/>
                <a:gd name="T82" fmla="*/ 26 w 1271"/>
                <a:gd name="T83" fmla="*/ 78 h 564"/>
                <a:gd name="T84" fmla="*/ 6 w 1271"/>
                <a:gd name="T85" fmla="*/ 23 h 564"/>
                <a:gd name="T86" fmla="*/ 0 w 1271"/>
                <a:gd name="T87" fmla="*/ 0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71"/>
                <a:gd name="T133" fmla="*/ 0 h 564"/>
                <a:gd name="T134" fmla="*/ 1271 w 1271"/>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71" h="564">
                  <a:moveTo>
                    <a:pt x="1271" y="467"/>
                  </a:moveTo>
                  <a:lnTo>
                    <a:pt x="1271" y="467"/>
                  </a:lnTo>
                  <a:lnTo>
                    <a:pt x="1242" y="480"/>
                  </a:lnTo>
                  <a:lnTo>
                    <a:pt x="1208" y="489"/>
                  </a:lnTo>
                  <a:lnTo>
                    <a:pt x="1172" y="490"/>
                  </a:lnTo>
                  <a:lnTo>
                    <a:pt x="1131" y="489"/>
                  </a:lnTo>
                  <a:lnTo>
                    <a:pt x="1090" y="485"/>
                  </a:lnTo>
                  <a:lnTo>
                    <a:pt x="1048" y="477"/>
                  </a:lnTo>
                  <a:lnTo>
                    <a:pt x="1002" y="469"/>
                  </a:lnTo>
                  <a:lnTo>
                    <a:pt x="960" y="463"/>
                  </a:lnTo>
                  <a:lnTo>
                    <a:pt x="917" y="456"/>
                  </a:lnTo>
                  <a:lnTo>
                    <a:pt x="876" y="451"/>
                  </a:lnTo>
                  <a:lnTo>
                    <a:pt x="838" y="451"/>
                  </a:lnTo>
                  <a:lnTo>
                    <a:pt x="804" y="454"/>
                  </a:lnTo>
                  <a:lnTo>
                    <a:pt x="775" y="463"/>
                  </a:lnTo>
                  <a:lnTo>
                    <a:pt x="749" y="477"/>
                  </a:lnTo>
                  <a:lnTo>
                    <a:pt x="732" y="502"/>
                  </a:lnTo>
                  <a:lnTo>
                    <a:pt x="719" y="532"/>
                  </a:lnTo>
                  <a:lnTo>
                    <a:pt x="702" y="505"/>
                  </a:lnTo>
                  <a:lnTo>
                    <a:pt x="680" y="485"/>
                  </a:lnTo>
                  <a:lnTo>
                    <a:pt x="656" y="474"/>
                  </a:lnTo>
                  <a:lnTo>
                    <a:pt x="628" y="467"/>
                  </a:lnTo>
                  <a:lnTo>
                    <a:pt x="595" y="467"/>
                  </a:lnTo>
                  <a:lnTo>
                    <a:pt x="562" y="474"/>
                  </a:lnTo>
                  <a:lnTo>
                    <a:pt x="528" y="482"/>
                  </a:lnTo>
                  <a:lnTo>
                    <a:pt x="490" y="495"/>
                  </a:lnTo>
                  <a:lnTo>
                    <a:pt x="451" y="509"/>
                  </a:lnTo>
                  <a:lnTo>
                    <a:pt x="413" y="522"/>
                  </a:lnTo>
                  <a:lnTo>
                    <a:pt x="374" y="535"/>
                  </a:lnTo>
                  <a:lnTo>
                    <a:pt x="336" y="545"/>
                  </a:lnTo>
                  <a:lnTo>
                    <a:pt x="298" y="554"/>
                  </a:lnTo>
                  <a:lnTo>
                    <a:pt x="262" y="561"/>
                  </a:lnTo>
                  <a:lnTo>
                    <a:pt x="226" y="564"/>
                  </a:lnTo>
                  <a:lnTo>
                    <a:pt x="191" y="558"/>
                  </a:lnTo>
                  <a:lnTo>
                    <a:pt x="174" y="511"/>
                  </a:lnTo>
                  <a:lnTo>
                    <a:pt x="148" y="437"/>
                  </a:lnTo>
                  <a:lnTo>
                    <a:pt x="116" y="346"/>
                  </a:lnTo>
                  <a:lnTo>
                    <a:pt x="83" y="249"/>
                  </a:lnTo>
                  <a:lnTo>
                    <a:pt x="52" y="156"/>
                  </a:lnTo>
                  <a:lnTo>
                    <a:pt x="26" y="78"/>
                  </a:lnTo>
                  <a:lnTo>
                    <a:pt x="6" y="23"/>
                  </a:lnTo>
                  <a:lnTo>
                    <a:pt x="0"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6" name="Freeform 28"/>
            <p:cNvSpPr>
              <a:spLocks/>
            </p:cNvSpPr>
            <p:nvPr/>
          </p:nvSpPr>
          <p:spPr bwMode="auto">
            <a:xfrm>
              <a:off x="5034" y="2881"/>
              <a:ext cx="1441" cy="683"/>
            </a:xfrm>
            <a:custGeom>
              <a:avLst/>
              <a:gdLst>
                <a:gd name="T0" fmla="*/ 1198 w 1441"/>
                <a:gd name="T1" fmla="*/ 23 h 683"/>
                <a:gd name="T2" fmla="*/ 1258 w 1441"/>
                <a:gd name="T3" fmla="*/ 138 h 683"/>
                <a:gd name="T4" fmla="*/ 1431 w 1441"/>
                <a:gd name="T5" fmla="*/ 507 h 683"/>
                <a:gd name="T6" fmla="*/ 1432 w 1441"/>
                <a:gd name="T7" fmla="*/ 549 h 683"/>
                <a:gd name="T8" fmla="*/ 1382 w 1441"/>
                <a:gd name="T9" fmla="*/ 546 h 683"/>
                <a:gd name="T10" fmla="*/ 1297 w 1441"/>
                <a:gd name="T11" fmla="*/ 549 h 683"/>
                <a:gd name="T12" fmla="*/ 1186 w 1441"/>
                <a:gd name="T13" fmla="*/ 549 h 683"/>
                <a:gd name="T14" fmla="*/ 1076 w 1441"/>
                <a:gd name="T15" fmla="*/ 555 h 683"/>
                <a:gd name="T16" fmla="*/ 985 w 1441"/>
                <a:gd name="T17" fmla="*/ 562 h 683"/>
                <a:gd name="T18" fmla="*/ 952 w 1441"/>
                <a:gd name="T19" fmla="*/ 582 h 683"/>
                <a:gd name="T20" fmla="*/ 903 w 1441"/>
                <a:gd name="T21" fmla="*/ 613 h 683"/>
                <a:gd name="T22" fmla="*/ 813 w 1441"/>
                <a:gd name="T23" fmla="*/ 621 h 683"/>
                <a:gd name="T24" fmla="*/ 721 w 1441"/>
                <a:gd name="T25" fmla="*/ 624 h 683"/>
                <a:gd name="T26" fmla="*/ 672 w 1441"/>
                <a:gd name="T27" fmla="*/ 618 h 683"/>
                <a:gd name="T28" fmla="*/ 659 w 1441"/>
                <a:gd name="T29" fmla="*/ 595 h 683"/>
                <a:gd name="T30" fmla="*/ 626 w 1441"/>
                <a:gd name="T31" fmla="*/ 601 h 683"/>
                <a:gd name="T32" fmla="*/ 541 w 1441"/>
                <a:gd name="T33" fmla="*/ 616 h 683"/>
                <a:gd name="T34" fmla="*/ 434 w 1441"/>
                <a:gd name="T35" fmla="*/ 637 h 683"/>
                <a:gd name="T36" fmla="*/ 328 w 1441"/>
                <a:gd name="T37" fmla="*/ 660 h 683"/>
                <a:gd name="T38" fmla="*/ 248 w 1441"/>
                <a:gd name="T39" fmla="*/ 675 h 683"/>
                <a:gd name="T40" fmla="*/ 196 w 1441"/>
                <a:gd name="T41" fmla="*/ 683 h 683"/>
                <a:gd name="T42" fmla="*/ 174 w 1441"/>
                <a:gd name="T43" fmla="*/ 663 h 683"/>
                <a:gd name="T44" fmla="*/ 164 w 1441"/>
                <a:gd name="T45" fmla="*/ 610 h 683"/>
                <a:gd name="T46" fmla="*/ 114 w 1441"/>
                <a:gd name="T47" fmla="*/ 431 h 683"/>
                <a:gd name="T48" fmla="*/ 38 w 1441"/>
                <a:gd name="T49" fmla="*/ 176 h 683"/>
                <a:gd name="T50" fmla="*/ 2 w 1441"/>
                <a:gd name="T51" fmla="*/ 47 h 683"/>
                <a:gd name="T52" fmla="*/ 9 w 1441"/>
                <a:gd name="T53" fmla="*/ 13 h 683"/>
                <a:gd name="T54" fmla="*/ 55 w 1441"/>
                <a:gd name="T55" fmla="*/ 4 h 683"/>
                <a:gd name="T56" fmla="*/ 59 w 1441"/>
                <a:gd name="T57" fmla="*/ 23 h 683"/>
                <a:gd name="T58" fmla="*/ 51 w 1441"/>
                <a:gd name="T59" fmla="*/ 73 h 683"/>
                <a:gd name="T60" fmla="*/ 135 w 1441"/>
                <a:gd name="T61" fmla="*/ 349 h 683"/>
                <a:gd name="T62" fmla="*/ 213 w 1441"/>
                <a:gd name="T63" fmla="*/ 604 h 683"/>
                <a:gd name="T64" fmla="*/ 250 w 1441"/>
                <a:gd name="T65" fmla="*/ 623 h 683"/>
                <a:gd name="T66" fmla="*/ 324 w 1441"/>
                <a:gd name="T67" fmla="*/ 613 h 683"/>
                <a:gd name="T68" fmla="*/ 417 w 1441"/>
                <a:gd name="T69" fmla="*/ 600 h 683"/>
                <a:gd name="T70" fmla="*/ 511 w 1441"/>
                <a:gd name="T71" fmla="*/ 578 h 683"/>
                <a:gd name="T72" fmla="*/ 588 w 1441"/>
                <a:gd name="T73" fmla="*/ 555 h 683"/>
                <a:gd name="T74" fmla="*/ 644 w 1441"/>
                <a:gd name="T75" fmla="*/ 529 h 683"/>
                <a:gd name="T76" fmla="*/ 695 w 1441"/>
                <a:gd name="T77" fmla="*/ 522 h 683"/>
                <a:gd name="T78" fmla="*/ 716 w 1441"/>
                <a:gd name="T79" fmla="*/ 549 h 683"/>
                <a:gd name="T80" fmla="*/ 762 w 1441"/>
                <a:gd name="T81" fmla="*/ 555 h 683"/>
                <a:gd name="T82" fmla="*/ 857 w 1441"/>
                <a:gd name="T83" fmla="*/ 549 h 683"/>
                <a:gd name="T84" fmla="*/ 907 w 1441"/>
                <a:gd name="T85" fmla="*/ 546 h 683"/>
                <a:gd name="T86" fmla="*/ 926 w 1441"/>
                <a:gd name="T87" fmla="*/ 517 h 683"/>
                <a:gd name="T88" fmla="*/ 962 w 1441"/>
                <a:gd name="T89" fmla="*/ 506 h 683"/>
                <a:gd name="T90" fmla="*/ 1011 w 1441"/>
                <a:gd name="T91" fmla="*/ 517 h 683"/>
                <a:gd name="T92" fmla="*/ 1078 w 1441"/>
                <a:gd name="T93" fmla="*/ 525 h 683"/>
                <a:gd name="T94" fmla="*/ 1173 w 1441"/>
                <a:gd name="T95" fmla="*/ 526 h 683"/>
                <a:gd name="T96" fmla="*/ 1273 w 1441"/>
                <a:gd name="T97" fmla="*/ 522 h 683"/>
                <a:gd name="T98" fmla="*/ 1356 w 1441"/>
                <a:gd name="T99" fmla="*/ 517 h 683"/>
                <a:gd name="T100" fmla="*/ 1401 w 1441"/>
                <a:gd name="T101" fmla="*/ 513 h 683"/>
                <a:gd name="T102" fmla="*/ 1373 w 1441"/>
                <a:gd name="T103" fmla="*/ 454 h 683"/>
                <a:gd name="T104" fmla="*/ 1329 w 1441"/>
                <a:gd name="T105" fmla="*/ 344 h 683"/>
                <a:gd name="T106" fmla="*/ 1232 w 1441"/>
                <a:gd name="T107" fmla="*/ 134 h 683"/>
                <a:gd name="T108" fmla="*/ 1179 w 1441"/>
                <a:gd name="T109" fmla="*/ 18 h 6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41"/>
                <a:gd name="T166" fmla="*/ 0 h 683"/>
                <a:gd name="T167" fmla="*/ 1441 w 1441"/>
                <a:gd name="T168" fmla="*/ 683 h 6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41" h="683">
                  <a:moveTo>
                    <a:pt x="1179" y="18"/>
                  </a:moveTo>
                  <a:lnTo>
                    <a:pt x="1188" y="17"/>
                  </a:lnTo>
                  <a:lnTo>
                    <a:pt x="1198" y="23"/>
                  </a:lnTo>
                  <a:lnTo>
                    <a:pt x="1211" y="41"/>
                  </a:lnTo>
                  <a:lnTo>
                    <a:pt x="1229" y="80"/>
                  </a:lnTo>
                  <a:lnTo>
                    <a:pt x="1258" y="138"/>
                  </a:lnTo>
                  <a:lnTo>
                    <a:pt x="1300" y="228"/>
                  </a:lnTo>
                  <a:lnTo>
                    <a:pt x="1356" y="349"/>
                  </a:lnTo>
                  <a:lnTo>
                    <a:pt x="1431" y="507"/>
                  </a:lnTo>
                  <a:lnTo>
                    <a:pt x="1438" y="526"/>
                  </a:lnTo>
                  <a:lnTo>
                    <a:pt x="1441" y="542"/>
                  </a:lnTo>
                  <a:lnTo>
                    <a:pt x="1432" y="549"/>
                  </a:lnTo>
                  <a:lnTo>
                    <a:pt x="1411" y="549"/>
                  </a:lnTo>
                  <a:lnTo>
                    <a:pt x="1399" y="546"/>
                  </a:lnTo>
                  <a:lnTo>
                    <a:pt x="1382" y="546"/>
                  </a:lnTo>
                  <a:lnTo>
                    <a:pt x="1359" y="546"/>
                  </a:lnTo>
                  <a:lnTo>
                    <a:pt x="1330" y="546"/>
                  </a:lnTo>
                  <a:lnTo>
                    <a:pt x="1297" y="549"/>
                  </a:lnTo>
                  <a:lnTo>
                    <a:pt x="1263" y="549"/>
                  </a:lnTo>
                  <a:lnTo>
                    <a:pt x="1225" y="549"/>
                  </a:lnTo>
                  <a:lnTo>
                    <a:pt x="1186" y="549"/>
                  </a:lnTo>
                  <a:lnTo>
                    <a:pt x="1150" y="554"/>
                  </a:lnTo>
                  <a:lnTo>
                    <a:pt x="1110" y="555"/>
                  </a:lnTo>
                  <a:lnTo>
                    <a:pt x="1076" y="555"/>
                  </a:lnTo>
                  <a:lnTo>
                    <a:pt x="1041" y="559"/>
                  </a:lnTo>
                  <a:lnTo>
                    <a:pt x="1011" y="562"/>
                  </a:lnTo>
                  <a:lnTo>
                    <a:pt x="985" y="562"/>
                  </a:lnTo>
                  <a:lnTo>
                    <a:pt x="965" y="562"/>
                  </a:lnTo>
                  <a:lnTo>
                    <a:pt x="949" y="562"/>
                  </a:lnTo>
                  <a:lnTo>
                    <a:pt x="952" y="582"/>
                  </a:lnTo>
                  <a:lnTo>
                    <a:pt x="943" y="600"/>
                  </a:lnTo>
                  <a:lnTo>
                    <a:pt x="929" y="607"/>
                  </a:lnTo>
                  <a:lnTo>
                    <a:pt x="903" y="613"/>
                  </a:lnTo>
                  <a:lnTo>
                    <a:pt x="879" y="618"/>
                  </a:lnTo>
                  <a:lnTo>
                    <a:pt x="846" y="618"/>
                  </a:lnTo>
                  <a:lnTo>
                    <a:pt x="813" y="621"/>
                  </a:lnTo>
                  <a:lnTo>
                    <a:pt x="778" y="623"/>
                  </a:lnTo>
                  <a:lnTo>
                    <a:pt x="748" y="624"/>
                  </a:lnTo>
                  <a:lnTo>
                    <a:pt x="721" y="624"/>
                  </a:lnTo>
                  <a:lnTo>
                    <a:pt x="699" y="624"/>
                  </a:lnTo>
                  <a:lnTo>
                    <a:pt x="685" y="623"/>
                  </a:lnTo>
                  <a:lnTo>
                    <a:pt x="672" y="618"/>
                  </a:lnTo>
                  <a:lnTo>
                    <a:pt x="666" y="613"/>
                  </a:lnTo>
                  <a:lnTo>
                    <a:pt x="660" y="604"/>
                  </a:lnTo>
                  <a:lnTo>
                    <a:pt x="659" y="595"/>
                  </a:lnTo>
                  <a:lnTo>
                    <a:pt x="653" y="595"/>
                  </a:lnTo>
                  <a:lnTo>
                    <a:pt x="644" y="597"/>
                  </a:lnTo>
                  <a:lnTo>
                    <a:pt x="626" y="601"/>
                  </a:lnTo>
                  <a:lnTo>
                    <a:pt x="603" y="605"/>
                  </a:lnTo>
                  <a:lnTo>
                    <a:pt x="574" y="610"/>
                  </a:lnTo>
                  <a:lnTo>
                    <a:pt x="541" y="616"/>
                  </a:lnTo>
                  <a:lnTo>
                    <a:pt x="508" y="623"/>
                  </a:lnTo>
                  <a:lnTo>
                    <a:pt x="472" y="629"/>
                  </a:lnTo>
                  <a:lnTo>
                    <a:pt x="434" y="637"/>
                  </a:lnTo>
                  <a:lnTo>
                    <a:pt x="398" y="644"/>
                  </a:lnTo>
                  <a:lnTo>
                    <a:pt x="364" y="650"/>
                  </a:lnTo>
                  <a:lnTo>
                    <a:pt x="328" y="660"/>
                  </a:lnTo>
                  <a:lnTo>
                    <a:pt x="298" y="666"/>
                  </a:lnTo>
                  <a:lnTo>
                    <a:pt x="272" y="670"/>
                  </a:lnTo>
                  <a:lnTo>
                    <a:pt x="248" y="675"/>
                  </a:lnTo>
                  <a:lnTo>
                    <a:pt x="233" y="679"/>
                  </a:lnTo>
                  <a:lnTo>
                    <a:pt x="210" y="683"/>
                  </a:lnTo>
                  <a:lnTo>
                    <a:pt x="196" y="683"/>
                  </a:lnTo>
                  <a:lnTo>
                    <a:pt x="186" y="682"/>
                  </a:lnTo>
                  <a:lnTo>
                    <a:pt x="179" y="675"/>
                  </a:lnTo>
                  <a:lnTo>
                    <a:pt x="174" y="663"/>
                  </a:lnTo>
                  <a:lnTo>
                    <a:pt x="173" y="646"/>
                  </a:lnTo>
                  <a:lnTo>
                    <a:pt x="170" y="629"/>
                  </a:lnTo>
                  <a:lnTo>
                    <a:pt x="164" y="610"/>
                  </a:lnTo>
                  <a:lnTo>
                    <a:pt x="154" y="572"/>
                  </a:lnTo>
                  <a:lnTo>
                    <a:pt x="137" y="509"/>
                  </a:lnTo>
                  <a:lnTo>
                    <a:pt x="114" y="431"/>
                  </a:lnTo>
                  <a:lnTo>
                    <a:pt x="88" y="341"/>
                  </a:lnTo>
                  <a:lnTo>
                    <a:pt x="61" y="255"/>
                  </a:lnTo>
                  <a:lnTo>
                    <a:pt x="38" y="176"/>
                  </a:lnTo>
                  <a:lnTo>
                    <a:pt x="18" y="109"/>
                  </a:lnTo>
                  <a:lnTo>
                    <a:pt x="6" y="69"/>
                  </a:lnTo>
                  <a:lnTo>
                    <a:pt x="2" y="47"/>
                  </a:lnTo>
                  <a:lnTo>
                    <a:pt x="0" y="30"/>
                  </a:lnTo>
                  <a:lnTo>
                    <a:pt x="2" y="18"/>
                  </a:lnTo>
                  <a:lnTo>
                    <a:pt x="9" y="13"/>
                  </a:lnTo>
                  <a:lnTo>
                    <a:pt x="20" y="8"/>
                  </a:lnTo>
                  <a:lnTo>
                    <a:pt x="35" y="5"/>
                  </a:lnTo>
                  <a:lnTo>
                    <a:pt x="55" y="4"/>
                  </a:lnTo>
                  <a:lnTo>
                    <a:pt x="78" y="0"/>
                  </a:lnTo>
                  <a:lnTo>
                    <a:pt x="69" y="13"/>
                  </a:lnTo>
                  <a:lnTo>
                    <a:pt x="59" y="23"/>
                  </a:lnTo>
                  <a:lnTo>
                    <a:pt x="51" y="31"/>
                  </a:lnTo>
                  <a:lnTo>
                    <a:pt x="39" y="37"/>
                  </a:lnTo>
                  <a:lnTo>
                    <a:pt x="51" y="73"/>
                  </a:lnTo>
                  <a:lnTo>
                    <a:pt x="74" y="147"/>
                  </a:lnTo>
                  <a:lnTo>
                    <a:pt x="101" y="243"/>
                  </a:lnTo>
                  <a:lnTo>
                    <a:pt x="135" y="349"/>
                  </a:lnTo>
                  <a:lnTo>
                    <a:pt x="164" y="450"/>
                  </a:lnTo>
                  <a:lnTo>
                    <a:pt x="193" y="541"/>
                  </a:lnTo>
                  <a:lnTo>
                    <a:pt x="213" y="604"/>
                  </a:lnTo>
                  <a:lnTo>
                    <a:pt x="219" y="624"/>
                  </a:lnTo>
                  <a:lnTo>
                    <a:pt x="233" y="624"/>
                  </a:lnTo>
                  <a:lnTo>
                    <a:pt x="250" y="623"/>
                  </a:lnTo>
                  <a:lnTo>
                    <a:pt x="269" y="621"/>
                  </a:lnTo>
                  <a:lnTo>
                    <a:pt x="296" y="618"/>
                  </a:lnTo>
                  <a:lnTo>
                    <a:pt x="324" y="613"/>
                  </a:lnTo>
                  <a:lnTo>
                    <a:pt x="352" y="610"/>
                  </a:lnTo>
                  <a:lnTo>
                    <a:pt x="386" y="604"/>
                  </a:lnTo>
                  <a:lnTo>
                    <a:pt x="417" y="600"/>
                  </a:lnTo>
                  <a:lnTo>
                    <a:pt x="449" y="592"/>
                  </a:lnTo>
                  <a:lnTo>
                    <a:pt x="480" y="585"/>
                  </a:lnTo>
                  <a:lnTo>
                    <a:pt x="511" y="578"/>
                  </a:lnTo>
                  <a:lnTo>
                    <a:pt x="539" y="572"/>
                  </a:lnTo>
                  <a:lnTo>
                    <a:pt x="565" y="564"/>
                  </a:lnTo>
                  <a:lnTo>
                    <a:pt x="588" y="555"/>
                  </a:lnTo>
                  <a:lnTo>
                    <a:pt x="607" y="546"/>
                  </a:lnTo>
                  <a:lnTo>
                    <a:pt x="621" y="541"/>
                  </a:lnTo>
                  <a:lnTo>
                    <a:pt x="644" y="529"/>
                  </a:lnTo>
                  <a:lnTo>
                    <a:pt x="666" y="522"/>
                  </a:lnTo>
                  <a:lnTo>
                    <a:pt x="680" y="520"/>
                  </a:lnTo>
                  <a:lnTo>
                    <a:pt x="695" y="522"/>
                  </a:lnTo>
                  <a:lnTo>
                    <a:pt x="708" y="529"/>
                  </a:lnTo>
                  <a:lnTo>
                    <a:pt x="712" y="538"/>
                  </a:lnTo>
                  <a:lnTo>
                    <a:pt x="716" y="549"/>
                  </a:lnTo>
                  <a:lnTo>
                    <a:pt x="719" y="562"/>
                  </a:lnTo>
                  <a:lnTo>
                    <a:pt x="736" y="559"/>
                  </a:lnTo>
                  <a:lnTo>
                    <a:pt x="762" y="555"/>
                  </a:lnTo>
                  <a:lnTo>
                    <a:pt x="794" y="554"/>
                  </a:lnTo>
                  <a:lnTo>
                    <a:pt x="825" y="549"/>
                  </a:lnTo>
                  <a:lnTo>
                    <a:pt x="857" y="549"/>
                  </a:lnTo>
                  <a:lnTo>
                    <a:pt x="884" y="549"/>
                  </a:lnTo>
                  <a:lnTo>
                    <a:pt x="902" y="546"/>
                  </a:lnTo>
                  <a:lnTo>
                    <a:pt x="907" y="546"/>
                  </a:lnTo>
                  <a:lnTo>
                    <a:pt x="912" y="536"/>
                  </a:lnTo>
                  <a:lnTo>
                    <a:pt x="917" y="526"/>
                  </a:lnTo>
                  <a:lnTo>
                    <a:pt x="926" y="517"/>
                  </a:lnTo>
                  <a:lnTo>
                    <a:pt x="936" y="509"/>
                  </a:lnTo>
                  <a:lnTo>
                    <a:pt x="949" y="506"/>
                  </a:lnTo>
                  <a:lnTo>
                    <a:pt x="962" y="506"/>
                  </a:lnTo>
                  <a:lnTo>
                    <a:pt x="979" y="507"/>
                  </a:lnTo>
                  <a:lnTo>
                    <a:pt x="997" y="513"/>
                  </a:lnTo>
                  <a:lnTo>
                    <a:pt x="1011" y="517"/>
                  </a:lnTo>
                  <a:lnTo>
                    <a:pt x="1028" y="522"/>
                  </a:lnTo>
                  <a:lnTo>
                    <a:pt x="1051" y="525"/>
                  </a:lnTo>
                  <a:lnTo>
                    <a:pt x="1078" y="525"/>
                  </a:lnTo>
                  <a:lnTo>
                    <a:pt x="1109" y="526"/>
                  </a:lnTo>
                  <a:lnTo>
                    <a:pt x="1139" y="526"/>
                  </a:lnTo>
                  <a:lnTo>
                    <a:pt x="1173" y="526"/>
                  </a:lnTo>
                  <a:lnTo>
                    <a:pt x="1206" y="526"/>
                  </a:lnTo>
                  <a:lnTo>
                    <a:pt x="1241" y="525"/>
                  </a:lnTo>
                  <a:lnTo>
                    <a:pt x="1273" y="522"/>
                  </a:lnTo>
                  <a:lnTo>
                    <a:pt x="1304" y="522"/>
                  </a:lnTo>
                  <a:lnTo>
                    <a:pt x="1332" y="520"/>
                  </a:lnTo>
                  <a:lnTo>
                    <a:pt x="1356" y="517"/>
                  </a:lnTo>
                  <a:lnTo>
                    <a:pt x="1378" y="516"/>
                  </a:lnTo>
                  <a:lnTo>
                    <a:pt x="1392" y="516"/>
                  </a:lnTo>
                  <a:lnTo>
                    <a:pt x="1401" y="513"/>
                  </a:lnTo>
                  <a:lnTo>
                    <a:pt x="1396" y="506"/>
                  </a:lnTo>
                  <a:lnTo>
                    <a:pt x="1386" y="483"/>
                  </a:lnTo>
                  <a:lnTo>
                    <a:pt x="1373" y="454"/>
                  </a:lnTo>
                  <a:lnTo>
                    <a:pt x="1369" y="435"/>
                  </a:lnTo>
                  <a:lnTo>
                    <a:pt x="1355" y="399"/>
                  </a:lnTo>
                  <a:lnTo>
                    <a:pt x="1329" y="344"/>
                  </a:lnTo>
                  <a:lnTo>
                    <a:pt x="1297" y="278"/>
                  </a:lnTo>
                  <a:lnTo>
                    <a:pt x="1264" y="204"/>
                  </a:lnTo>
                  <a:lnTo>
                    <a:pt x="1232" y="134"/>
                  </a:lnTo>
                  <a:lnTo>
                    <a:pt x="1206" y="73"/>
                  </a:lnTo>
                  <a:lnTo>
                    <a:pt x="1186" y="34"/>
                  </a:lnTo>
                  <a:lnTo>
                    <a:pt x="1179" y="18"/>
                  </a:lnTo>
                  <a:close/>
                </a:path>
              </a:pathLst>
            </a:custGeom>
            <a:solidFill>
              <a:srgbClr val="000000"/>
            </a:solidFill>
            <a:ln w="9525">
              <a:solidFill>
                <a:srgbClr val="0000FF"/>
              </a:solidFill>
              <a:round/>
              <a:headEnd/>
              <a:tailEnd/>
            </a:ln>
          </p:spPr>
          <p:txBody>
            <a:bodyPr/>
            <a:lstStyle/>
            <a:p>
              <a:endParaRPr lang="vi-VN"/>
            </a:p>
          </p:txBody>
        </p:sp>
        <p:sp>
          <p:nvSpPr>
            <p:cNvPr id="20507" name="Freeform 29"/>
            <p:cNvSpPr>
              <a:spLocks/>
            </p:cNvSpPr>
            <p:nvPr/>
          </p:nvSpPr>
          <p:spPr bwMode="auto">
            <a:xfrm>
              <a:off x="5073" y="2795"/>
              <a:ext cx="1362" cy="710"/>
            </a:xfrm>
            <a:custGeom>
              <a:avLst/>
              <a:gdLst>
                <a:gd name="T0" fmla="*/ 59 w 1362"/>
                <a:gd name="T1" fmla="*/ 54 h 710"/>
                <a:gd name="T2" fmla="*/ 30 w 1362"/>
                <a:gd name="T3" fmla="*/ 99 h 710"/>
                <a:gd name="T4" fmla="*/ 0 w 1362"/>
                <a:gd name="T5" fmla="*/ 123 h 710"/>
                <a:gd name="T6" fmla="*/ 12 w 1362"/>
                <a:gd name="T7" fmla="*/ 159 h 710"/>
                <a:gd name="T8" fmla="*/ 62 w 1362"/>
                <a:gd name="T9" fmla="*/ 329 h 710"/>
                <a:gd name="T10" fmla="*/ 125 w 1362"/>
                <a:gd name="T11" fmla="*/ 536 h 710"/>
                <a:gd name="T12" fmla="*/ 174 w 1362"/>
                <a:gd name="T13" fmla="*/ 690 h 710"/>
                <a:gd name="T14" fmla="*/ 180 w 1362"/>
                <a:gd name="T15" fmla="*/ 710 h 710"/>
                <a:gd name="T16" fmla="*/ 211 w 1362"/>
                <a:gd name="T17" fmla="*/ 709 h 710"/>
                <a:gd name="T18" fmla="*/ 257 w 1362"/>
                <a:gd name="T19" fmla="*/ 704 h 710"/>
                <a:gd name="T20" fmla="*/ 313 w 1362"/>
                <a:gd name="T21" fmla="*/ 696 h 710"/>
                <a:gd name="T22" fmla="*/ 378 w 1362"/>
                <a:gd name="T23" fmla="*/ 686 h 710"/>
                <a:gd name="T24" fmla="*/ 441 w 1362"/>
                <a:gd name="T25" fmla="*/ 671 h 710"/>
                <a:gd name="T26" fmla="*/ 500 w 1362"/>
                <a:gd name="T27" fmla="*/ 658 h 710"/>
                <a:gd name="T28" fmla="*/ 549 w 1362"/>
                <a:gd name="T29" fmla="*/ 641 h 710"/>
                <a:gd name="T30" fmla="*/ 582 w 1362"/>
                <a:gd name="T31" fmla="*/ 627 h 710"/>
                <a:gd name="T32" fmla="*/ 605 w 1362"/>
                <a:gd name="T33" fmla="*/ 615 h 710"/>
                <a:gd name="T34" fmla="*/ 641 w 1362"/>
                <a:gd name="T35" fmla="*/ 606 h 710"/>
                <a:gd name="T36" fmla="*/ 669 w 1362"/>
                <a:gd name="T37" fmla="*/ 615 h 710"/>
                <a:gd name="T38" fmla="*/ 677 w 1362"/>
                <a:gd name="T39" fmla="*/ 635 h 710"/>
                <a:gd name="T40" fmla="*/ 680 w 1362"/>
                <a:gd name="T41" fmla="*/ 648 h 710"/>
                <a:gd name="T42" fmla="*/ 723 w 1362"/>
                <a:gd name="T43" fmla="*/ 641 h 710"/>
                <a:gd name="T44" fmla="*/ 786 w 1362"/>
                <a:gd name="T45" fmla="*/ 635 h 710"/>
                <a:gd name="T46" fmla="*/ 845 w 1362"/>
                <a:gd name="T47" fmla="*/ 635 h 710"/>
                <a:gd name="T48" fmla="*/ 868 w 1362"/>
                <a:gd name="T49" fmla="*/ 632 h 710"/>
                <a:gd name="T50" fmla="*/ 873 w 1362"/>
                <a:gd name="T51" fmla="*/ 622 h 710"/>
                <a:gd name="T52" fmla="*/ 887 w 1362"/>
                <a:gd name="T53" fmla="*/ 603 h 710"/>
                <a:gd name="T54" fmla="*/ 910 w 1362"/>
                <a:gd name="T55" fmla="*/ 592 h 710"/>
                <a:gd name="T56" fmla="*/ 940 w 1362"/>
                <a:gd name="T57" fmla="*/ 593 h 710"/>
                <a:gd name="T58" fmla="*/ 958 w 1362"/>
                <a:gd name="T59" fmla="*/ 599 h 710"/>
                <a:gd name="T60" fmla="*/ 989 w 1362"/>
                <a:gd name="T61" fmla="*/ 608 h 710"/>
                <a:gd name="T62" fmla="*/ 1039 w 1362"/>
                <a:gd name="T63" fmla="*/ 611 h 710"/>
                <a:gd name="T64" fmla="*/ 1100 w 1362"/>
                <a:gd name="T65" fmla="*/ 612 h 710"/>
                <a:gd name="T66" fmla="*/ 1167 w 1362"/>
                <a:gd name="T67" fmla="*/ 612 h 710"/>
                <a:gd name="T68" fmla="*/ 1234 w 1362"/>
                <a:gd name="T69" fmla="*/ 608 h 710"/>
                <a:gd name="T70" fmla="*/ 1293 w 1362"/>
                <a:gd name="T71" fmla="*/ 606 h 710"/>
                <a:gd name="T72" fmla="*/ 1339 w 1362"/>
                <a:gd name="T73" fmla="*/ 602 h 710"/>
                <a:gd name="T74" fmla="*/ 1362 w 1362"/>
                <a:gd name="T75" fmla="*/ 599 h 710"/>
                <a:gd name="T76" fmla="*/ 1357 w 1362"/>
                <a:gd name="T77" fmla="*/ 592 h 710"/>
                <a:gd name="T78" fmla="*/ 1334 w 1362"/>
                <a:gd name="T79" fmla="*/ 540 h 710"/>
                <a:gd name="T80" fmla="*/ 1330 w 1362"/>
                <a:gd name="T81" fmla="*/ 521 h 710"/>
                <a:gd name="T82" fmla="*/ 1284 w 1362"/>
                <a:gd name="T83" fmla="*/ 420 h 710"/>
                <a:gd name="T84" fmla="*/ 1211 w 1362"/>
                <a:gd name="T85" fmla="*/ 256 h 710"/>
                <a:gd name="T86" fmla="*/ 1139 w 1362"/>
                <a:gd name="T87" fmla="*/ 103 h 710"/>
                <a:gd name="T88" fmla="*/ 1108 w 1362"/>
                <a:gd name="T89" fmla="*/ 35 h 710"/>
                <a:gd name="T90" fmla="*/ 1083 w 1362"/>
                <a:gd name="T91" fmla="*/ 41 h 710"/>
                <a:gd name="T92" fmla="*/ 1019 w 1362"/>
                <a:gd name="T93" fmla="*/ 44 h 710"/>
                <a:gd name="T94" fmla="*/ 946 w 1362"/>
                <a:gd name="T95" fmla="*/ 35 h 710"/>
                <a:gd name="T96" fmla="*/ 864 w 1362"/>
                <a:gd name="T97" fmla="*/ 19 h 710"/>
                <a:gd name="T98" fmla="*/ 785 w 1362"/>
                <a:gd name="T99" fmla="*/ 6 h 710"/>
                <a:gd name="T100" fmla="*/ 713 w 1362"/>
                <a:gd name="T101" fmla="*/ 0 h 710"/>
                <a:gd name="T102" fmla="*/ 654 w 1362"/>
                <a:gd name="T103" fmla="*/ 5 h 710"/>
                <a:gd name="T104" fmla="*/ 611 w 1362"/>
                <a:gd name="T105" fmla="*/ 24 h 710"/>
                <a:gd name="T106" fmla="*/ 601 w 1362"/>
                <a:gd name="T107" fmla="*/ 41 h 710"/>
                <a:gd name="T108" fmla="*/ 531 w 1362"/>
                <a:gd name="T109" fmla="*/ 15 h 710"/>
                <a:gd name="T110" fmla="*/ 464 w 1362"/>
                <a:gd name="T111" fmla="*/ 9 h 710"/>
                <a:gd name="T112" fmla="*/ 401 w 1362"/>
                <a:gd name="T113" fmla="*/ 19 h 710"/>
                <a:gd name="T114" fmla="*/ 342 w 1362"/>
                <a:gd name="T115" fmla="*/ 35 h 710"/>
                <a:gd name="T116" fmla="*/ 278 w 1362"/>
                <a:gd name="T117" fmla="*/ 54 h 710"/>
                <a:gd name="T118" fmla="*/ 211 w 1362"/>
                <a:gd name="T119" fmla="*/ 70 h 710"/>
                <a:gd name="T120" fmla="*/ 140 w 1362"/>
                <a:gd name="T121" fmla="*/ 71 h 710"/>
                <a:gd name="T122" fmla="*/ 59 w 1362"/>
                <a:gd name="T123" fmla="*/ 54 h 7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62"/>
                <a:gd name="T187" fmla="*/ 0 h 710"/>
                <a:gd name="T188" fmla="*/ 1362 w 1362"/>
                <a:gd name="T189" fmla="*/ 710 h 7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62" h="710">
                  <a:moveTo>
                    <a:pt x="59" y="54"/>
                  </a:moveTo>
                  <a:lnTo>
                    <a:pt x="59" y="54"/>
                  </a:ln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8" name="Freeform 30"/>
            <p:cNvSpPr>
              <a:spLocks/>
            </p:cNvSpPr>
            <p:nvPr/>
          </p:nvSpPr>
          <p:spPr bwMode="auto">
            <a:xfrm>
              <a:off x="5253" y="3407"/>
              <a:ext cx="70" cy="98"/>
            </a:xfrm>
            <a:custGeom>
              <a:avLst/>
              <a:gdLst>
                <a:gd name="T0" fmla="*/ 70 w 70"/>
                <a:gd name="T1" fmla="*/ 0 h 98"/>
                <a:gd name="T2" fmla="*/ 70 w 70"/>
                <a:gd name="T3" fmla="*/ 0 h 98"/>
                <a:gd name="T4" fmla="*/ 62 w 70"/>
                <a:gd name="T5" fmla="*/ 15 h 98"/>
                <a:gd name="T6" fmla="*/ 53 w 70"/>
                <a:gd name="T7" fmla="*/ 28 h 98"/>
                <a:gd name="T8" fmla="*/ 44 w 70"/>
                <a:gd name="T9" fmla="*/ 45 h 98"/>
                <a:gd name="T10" fmla="*/ 34 w 70"/>
                <a:gd name="T11" fmla="*/ 59 h 98"/>
                <a:gd name="T12" fmla="*/ 27 w 70"/>
                <a:gd name="T13" fmla="*/ 74 h 98"/>
                <a:gd name="T14" fmla="*/ 18 w 70"/>
                <a:gd name="T15" fmla="*/ 84 h 98"/>
                <a:gd name="T16" fmla="*/ 8 w 70"/>
                <a:gd name="T17" fmla="*/ 92 h 98"/>
                <a:gd name="T18" fmla="*/ 0 w 70"/>
                <a:gd name="T19" fmla="*/ 98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98"/>
                <a:gd name="T32" fmla="*/ 70 w 70"/>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98">
                  <a:moveTo>
                    <a:pt x="70" y="0"/>
                  </a:moveTo>
                  <a:lnTo>
                    <a:pt x="70" y="0"/>
                  </a:lnTo>
                  <a:lnTo>
                    <a:pt x="62" y="15"/>
                  </a:lnTo>
                  <a:lnTo>
                    <a:pt x="53" y="28"/>
                  </a:lnTo>
                  <a:lnTo>
                    <a:pt x="44" y="45"/>
                  </a:lnTo>
                  <a:lnTo>
                    <a:pt x="34" y="59"/>
                  </a:lnTo>
                  <a:lnTo>
                    <a:pt x="27" y="74"/>
                  </a:lnTo>
                  <a:lnTo>
                    <a:pt x="18" y="84"/>
                  </a:lnTo>
                  <a:lnTo>
                    <a:pt x="8" y="92"/>
                  </a:lnTo>
                  <a:lnTo>
                    <a:pt x="0" y="98"/>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9" name="Freeform 31"/>
            <p:cNvSpPr>
              <a:spLocks/>
            </p:cNvSpPr>
            <p:nvPr/>
          </p:nvSpPr>
          <p:spPr bwMode="auto">
            <a:xfrm>
              <a:off x="5851" y="3381"/>
              <a:ext cx="3" cy="49"/>
            </a:xfrm>
            <a:custGeom>
              <a:avLst/>
              <a:gdLst>
                <a:gd name="T0" fmla="*/ 0 w 3"/>
                <a:gd name="T1" fmla="*/ 0 h 49"/>
                <a:gd name="T2" fmla="*/ 0 w 3"/>
                <a:gd name="T3" fmla="*/ 0 h 49"/>
                <a:gd name="T4" fmla="*/ 0 w 3"/>
                <a:gd name="T5" fmla="*/ 12 h 49"/>
                <a:gd name="T6" fmla="*/ 3 w 3"/>
                <a:gd name="T7" fmla="*/ 29 h 49"/>
                <a:gd name="T8" fmla="*/ 3 w 3"/>
                <a:gd name="T9" fmla="*/ 45 h 49"/>
                <a:gd name="T10" fmla="*/ 3 w 3"/>
                <a:gd name="T11" fmla="*/ 49 h 49"/>
                <a:gd name="T12" fmla="*/ 0 60000 65536"/>
                <a:gd name="T13" fmla="*/ 0 60000 65536"/>
                <a:gd name="T14" fmla="*/ 0 60000 65536"/>
                <a:gd name="T15" fmla="*/ 0 60000 65536"/>
                <a:gd name="T16" fmla="*/ 0 60000 65536"/>
                <a:gd name="T17" fmla="*/ 0 60000 65536"/>
                <a:gd name="T18" fmla="*/ 0 w 3"/>
                <a:gd name="T19" fmla="*/ 0 h 49"/>
                <a:gd name="T20" fmla="*/ 3 w 3"/>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3" h="49">
                  <a:moveTo>
                    <a:pt x="0" y="0"/>
                  </a:moveTo>
                  <a:lnTo>
                    <a:pt x="0" y="0"/>
                  </a:lnTo>
                  <a:lnTo>
                    <a:pt x="0" y="12"/>
                  </a:lnTo>
                  <a:lnTo>
                    <a:pt x="3" y="29"/>
                  </a:lnTo>
                  <a:lnTo>
                    <a:pt x="3" y="45"/>
                  </a:lnTo>
                  <a:lnTo>
                    <a:pt x="3" y="49"/>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10" name="Line 32"/>
            <p:cNvSpPr>
              <a:spLocks noChangeShapeType="1"/>
            </p:cNvSpPr>
            <p:nvPr/>
          </p:nvSpPr>
          <p:spPr bwMode="auto">
            <a:xfrm>
              <a:off x="5674" y="2836"/>
              <a:ext cx="173" cy="535"/>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511" name="WordArt 33"/>
            <p:cNvSpPr>
              <a:spLocks noChangeArrowheads="1" noChangeShapeType="1" noTextEdit="1"/>
            </p:cNvSpPr>
            <p:nvPr/>
          </p:nvSpPr>
          <p:spPr bwMode="auto">
            <a:xfrm>
              <a:off x="5276" y="3570"/>
              <a:ext cx="390" cy="239"/>
            </a:xfrm>
            <a:prstGeom prst="rect">
              <a:avLst/>
            </a:prstGeom>
          </p:spPr>
          <p:txBody>
            <a:bodyPr wrap="none" fromWordArt="1">
              <a:prstTxWarp prst="textPlain">
                <a:avLst>
                  <a:gd name="adj" fmla="val 50000"/>
                </a:avLst>
              </a:prstTxWarp>
              <a:scene3d>
                <a:camera prst="legacyObliqueTopRight">
                  <a:rot lat="16199997" lon="20399998" rev="0"/>
                </a:camera>
                <a:lightRig rig="legacyFlat3" dir="b"/>
              </a:scene3d>
              <a:sp3d prstMaterial="legacyMatte">
                <a:extrusionClr>
                  <a:srgbClr val="008000"/>
                </a:extrusionClr>
                <a:contourClr>
                  <a:srgbClr val="008000"/>
                </a:contourClr>
              </a:sp3d>
            </a:bodyPr>
            <a:lstStyle/>
            <a:p>
              <a:r>
                <a:rPr lang="vi-VN" sz="3600" b="1" kern="10">
                  <a:ln w="9525">
                    <a:round/>
                    <a:headEnd/>
                    <a:tailEnd/>
                  </a:ln>
                  <a:solidFill>
                    <a:srgbClr val="008000"/>
                  </a:solidFill>
                </a:rPr>
                <a:t>KCT</a:t>
              </a:r>
            </a:p>
          </p:txBody>
        </p:sp>
      </p:grpSp>
    </p:spTree>
    <p:extLst>
      <p:ext uri="{BB962C8B-B14F-4D97-AF65-F5344CB8AC3E}">
        <p14:creationId xmlns:p14="http://schemas.microsoft.com/office/powerpoint/2010/main" val="19334807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slide(fromLeft)">
                                      <p:cBhvr>
                                        <p:cTn id="7" dur="2000"/>
                                        <p:tgtEl>
                                          <p:spTgt spid="4403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0485">
                                            <p:txEl>
                                              <p:pRg st="0" end="0"/>
                                            </p:txEl>
                                          </p:spTgt>
                                        </p:tgtEl>
                                        <p:attrNameLst>
                                          <p:attrName>style.visibility</p:attrName>
                                        </p:attrNameLst>
                                      </p:cBhvr>
                                      <p:to>
                                        <p:strVal val="visible"/>
                                      </p:to>
                                    </p:set>
                                    <p:animEffect transition="in" filter="circle(in)">
                                      <p:cBhvr>
                                        <p:cTn id="12" dur="2000"/>
                                        <p:tgtEl>
                                          <p:spTgt spid="204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485">
                                            <p:txEl>
                                              <p:pRg st="1" end="1"/>
                                            </p:txEl>
                                          </p:spTgt>
                                        </p:tgtEl>
                                        <p:attrNameLst>
                                          <p:attrName>style.visibility</p:attrName>
                                        </p:attrNameLst>
                                      </p:cBhvr>
                                      <p:to>
                                        <p:strVal val="visible"/>
                                      </p:to>
                                    </p:set>
                                    <p:animEffect transition="in" filter="circle(in)">
                                      <p:cBhvr>
                                        <p:cTn id="17" dur="2000"/>
                                        <p:tgtEl>
                                          <p:spTgt spid="2048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560</Words>
  <Application>Microsoft Office PowerPoint</Application>
  <PresentationFormat>Widescreen</PresentationFormat>
  <Paragraphs>97</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.VnCommercial Script</vt:lpstr>
      <vt:lpstr>.VnTime</vt:lpstr>
      <vt:lpstr>.VnTimeH</vt:lpstr>
      <vt:lpstr>Arial</vt:lpstr>
      <vt:lpstr>Calibri</vt:lpstr>
      <vt:lpstr>Calibri Light</vt:lpstr>
      <vt:lpstr>Cambria Math</vt:lpstr>
      <vt:lpstr>Times New Roman</vt:lpstr>
      <vt:lpstr>Office Theme</vt:lpstr>
      <vt:lpstr>PowerPoint Presentation</vt:lpstr>
      <vt:lpstr>LÝ THUYẾT</vt:lpstr>
      <vt:lpstr>BÀI TẬP VẬN DỤNG</vt:lpstr>
      <vt:lpstr>BÀI TẬP VẬN DỤNG</vt:lpstr>
      <vt:lpstr>BÀI TẬP VẬN DỤNG</vt:lpstr>
      <vt:lpstr>BÀI TẬP VẬN DỤNG</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13</cp:revision>
  <dcterms:created xsi:type="dcterms:W3CDTF">2022-01-04T11:29:32Z</dcterms:created>
  <dcterms:modified xsi:type="dcterms:W3CDTF">2022-01-07T01:29:48Z</dcterms:modified>
</cp:coreProperties>
</file>